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311" r:id="rId4"/>
    <p:sldId id="258" r:id="rId5"/>
    <p:sldId id="262" r:id="rId6"/>
    <p:sldId id="259" r:id="rId7"/>
    <p:sldId id="265" r:id="rId8"/>
    <p:sldId id="266" r:id="rId9"/>
    <p:sldId id="267" r:id="rId10"/>
    <p:sldId id="263" r:id="rId11"/>
    <p:sldId id="264" r:id="rId12"/>
    <p:sldId id="260" r:id="rId13"/>
    <p:sldId id="261" r:id="rId14"/>
    <p:sldId id="268" r:id="rId15"/>
    <p:sldId id="275" r:id="rId16"/>
    <p:sldId id="276" r:id="rId17"/>
    <p:sldId id="277" r:id="rId18"/>
    <p:sldId id="278" r:id="rId19"/>
    <p:sldId id="323" r:id="rId20"/>
    <p:sldId id="325" r:id="rId21"/>
    <p:sldId id="324" r:id="rId22"/>
    <p:sldId id="269" r:id="rId23"/>
    <p:sldId id="270" r:id="rId24"/>
    <p:sldId id="312" r:id="rId25"/>
    <p:sldId id="273" r:id="rId26"/>
    <p:sldId id="326" r:id="rId27"/>
    <p:sldId id="327" r:id="rId28"/>
    <p:sldId id="274" r:id="rId29"/>
    <p:sldId id="279" r:id="rId30"/>
    <p:sldId id="280" r:id="rId31"/>
    <p:sldId id="272" r:id="rId32"/>
    <p:sldId id="328" r:id="rId33"/>
    <p:sldId id="271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330" r:id="rId50"/>
    <p:sldId id="331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32" r:id="rId64"/>
    <p:sldId id="308" r:id="rId65"/>
    <p:sldId id="309" r:id="rId66"/>
    <p:sldId id="310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5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6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3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5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4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0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4331-2135-459C-9C7C-9A1F6A9ACB7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2E7C-F30D-4CD6-8ED8-1CEC4207B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jp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5.png"/><Relationship Id="rId5" Type="http://schemas.openxmlformats.org/officeDocument/2006/relationships/image" Target="../media/image58.jpg"/><Relationship Id="rId15" Type="http://schemas.openxmlformats.org/officeDocument/2006/relationships/image" Target="../media/image72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sv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438" y="126898"/>
            <a:ext cx="8101140" cy="229856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Ecodiversa</a:t>
            </a:r>
            <a:r>
              <a:rPr lang="en-US" sz="3600" dirty="0"/>
              <a:t> Tropical es una </a:t>
            </a:r>
            <a:r>
              <a:rPr lang="en-US" sz="3600" dirty="0" err="1"/>
              <a:t>organización</a:t>
            </a:r>
            <a:r>
              <a:rPr lang="en-US" sz="3600" dirty="0"/>
              <a:t> sin </a:t>
            </a:r>
            <a:r>
              <a:rPr lang="en-US" sz="3600" dirty="0" err="1"/>
              <a:t>animo</a:t>
            </a:r>
            <a:r>
              <a:rPr lang="en-US" sz="3600" dirty="0"/>
              <a:t> de </a:t>
            </a:r>
            <a:r>
              <a:rPr lang="en-US" sz="3600" dirty="0" err="1"/>
              <a:t>lucro</a:t>
            </a:r>
            <a:r>
              <a:rPr lang="en-US" sz="3600" dirty="0"/>
              <a:t> (ONG) </a:t>
            </a:r>
            <a:r>
              <a:rPr lang="en-US" sz="3600" dirty="0" err="1"/>
              <a:t>dedicada</a:t>
            </a:r>
            <a:r>
              <a:rPr lang="en-US" sz="3600" dirty="0"/>
              <a:t> a la </a:t>
            </a:r>
            <a:r>
              <a:rPr lang="en-US" sz="3600" dirty="0" err="1"/>
              <a:t>conservación</a:t>
            </a:r>
            <a:r>
              <a:rPr lang="en-US" sz="3600" dirty="0"/>
              <a:t> de la </a:t>
            </a:r>
            <a:r>
              <a:rPr lang="en-US" sz="3600" dirty="0" err="1"/>
              <a:t>biodiversidad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8519C08-A4F0-4300-85C8-208B9A51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2" y="1160506"/>
            <a:ext cx="7618890" cy="338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CA009-E5D8-4509-8DB0-FB842E80C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6" t="21262" r="8155" b="3798"/>
          <a:stretch/>
        </p:blipFill>
        <p:spPr>
          <a:xfrm>
            <a:off x="288809" y="1160506"/>
            <a:ext cx="8566382" cy="51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66896" y="1342233"/>
            <a:ext cx="515266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EcodiversaR</a:t>
            </a:r>
            <a:r>
              <a:rPr lang="en-US" sz="3600" dirty="0"/>
              <a:t>: un </a:t>
            </a:r>
            <a:r>
              <a:rPr lang="en-US" sz="3600" dirty="0" err="1"/>
              <a:t>espacio</a:t>
            </a:r>
            <a:r>
              <a:rPr lang="en-US" sz="3600" dirty="0"/>
              <a:t> virtual </a:t>
            </a:r>
            <a:r>
              <a:rPr lang="en-US" sz="3600" dirty="0" err="1"/>
              <a:t>colaborativo</a:t>
            </a:r>
            <a:r>
              <a:rPr lang="en-US" sz="3600" dirty="0"/>
              <a:t> para: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Formular </a:t>
            </a:r>
            <a:r>
              <a:rPr lang="en-US" sz="2800" dirty="0" err="1"/>
              <a:t>preguntas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Encontrar</a:t>
            </a:r>
            <a:r>
              <a:rPr lang="en-US" sz="2800" dirty="0"/>
              <a:t> </a:t>
            </a:r>
            <a:r>
              <a:rPr lang="en-US" sz="2800" dirty="0" err="1"/>
              <a:t>respuestas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Realizar</a:t>
            </a:r>
            <a:r>
              <a:rPr lang="en-US" sz="2800" dirty="0"/>
              <a:t> </a:t>
            </a:r>
            <a:r>
              <a:rPr lang="en-US" sz="2800" dirty="0" err="1"/>
              <a:t>colaboraciones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 </a:t>
            </a:r>
            <a:r>
              <a:rPr lang="en-US" sz="2800" dirty="0" err="1"/>
              <a:t>mucho</a:t>
            </a:r>
            <a:r>
              <a:rPr lang="en-US" sz="2800" dirty="0"/>
              <a:t> mas……</a:t>
            </a:r>
          </a:p>
        </p:txBody>
      </p:sp>
    </p:spTree>
    <p:extLst>
      <p:ext uri="{BB962C8B-B14F-4D97-AF65-F5344CB8AC3E}">
        <p14:creationId xmlns:p14="http://schemas.microsoft.com/office/powerpoint/2010/main" val="36398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66896" y="729674"/>
            <a:ext cx="8446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Equipo</a:t>
            </a:r>
            <a:r>
              <a:rPr lang="en-US" sz="2800" dirty="0"/>
              <a:t> de </a:t>
            </a:r>
            <a:r>
              <a:rPr lang="en-US" sz="2800" dirty="0" err="1"/>
              <a:t>tutores</a:t>
            </a:r>
            <a:r>
              <a:rPr lang="en-US" sz="2800" dirty="0"/>
              <a:t> con: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Amplio </a:t>
            </a:r>
            <a:r>
              <a:rPr lang="en-US" sz="2800" dirty="0" err="1"/>
              <a:t>concocimiento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ecología</a:t>
            </a:r>
            <a:r>
              <a:rPr lang="en-US" sz="2800" dirty="0"/>
              <a:t> (</a:t>
            </a:r>
            <a:r>
              <a:rPr lang="en-US" sz="2800" dirty="0" err="1"/>
              <a:t>expertos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diferentes</a:t>
            </a:r>
            <a:r>
              <a:rPr lang="en-US" sz="2800" dirty="0"/>
              <a:t> areas).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Grandes </a:t>
            </a:r>
            <a:r>
              <a:rPr lang="en-US" sz="2800" dirty="0" err="1"/>
              <a:t>habilidades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el </a:t>
            </a:r>
            <a:r>
              <a:rPr lang="en-US" sz="2800" dirty="0" err="1"/>
              <a:t>manejo</a:t>
            </a:r>
            <a:r>
              <a:rPr lang="en-US" sz="2800" dirty="0"/>
              <a:t> de </a:t>
            </a:r>
            <a:r>
              <a:rPr lang="en-US" sz="2800" dirty="0" err="1"/>
              <a:t>herramientas</a:t>
            </a:r>
            <a:r>
              <a:rPr lang="en-US" sz="2800" dirty="0"/>
              <a:t> para el </a:t>
            </a:r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613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3DEA-F483-4391-99FF-01C35EAF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674"/>
            <a:ext cx="7886700" cy="1325563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equipo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C45D-6333-4C79-BC31-B278BA8F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20" y="1133167"/>
            <a:ext cx="7886700" cy="4351338"/>
          </a:xfrm>
        </p:spPr>
        <p:txBody>
          <a:bodyPr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Laura Melissa Guzman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(Liber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Postdoc Simon Fraser University)*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Gabriel Muñoz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(Ph.D. Candidate Concordia University - QCBS member)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Gonzalo E. Pinilla-Buitrago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(Ph.D. Candidate City University of New York)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Andrea Paz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(Ph.D. Candidate City University of New York)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Andrés Felipe Suárez-Castro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(Postdoctoral fellow Humboldt Institute, Colombia)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Angela P. Fuentes-Pardo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(Postdoctoral researcher at Uppsala University, Sweden)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Luis Camacho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(Ph.D. UBC, Canada)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Flavia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Montaño-Centellas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(Associate Researcher,  Instituto de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Ecología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Universidad Mayor de San Andrés, La Paz Bolivia)</a:t>
            </a:r>
            <a:endParaRPr lang="en-US" sz="20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Juan Zuloaga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(Postdoc McGill University - QCBS member; Director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Ecodiversa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Tropical)</a:t>
            </a:r>
            <a:br>
              <a:rPr lang="en-US" sz="2000" b="0" dirty="0">
                <a:effectLst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64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4D6A-6C6B-479F-832D-DB873D5A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059"/>
            <a:ext cx="7886700" cy="1325563"/>
          </a:xfrm>
        </p:spPr>
        <p:txBody>
          <a:bodyPr/>
          <a:lstStyle/>
          <a:p>
            <a:r>
              <a:rPr lang="en-US" dirty="0" err="1"/>
              <a:t>Colaboración</a:t>
            </a:r>
            <a:endParaRPr lang="en-US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D0CACF1-874C-49C7-8514-3EBF1962B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2048258"/>
            <a:ext cx="3679468" cy="1636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D0A8C-0ADF-4BB1-BE69-CF501295E9F2}"/>
              </a:ext>
            </a:extLst>
          </p:cNvPr>
          <p:cNvSpPr txBox="1"/>
          <p:nvPr/>
        </p:nvSpPr>
        <p:spPr>
          <a:xfrm>
            <a:off x="628650" y="3719822"/>
            <a:ext cx="823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Quebec Center for Biodiversity Science (QCBS) @ McGill University (Montreal, Canada)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72CE4-DC0C-4822-9867-003AB5B18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00" t="27693" r="28900" b="63156"/>
          <a:stretch/>
        </p:blipFill>
        <p:spPr>
          <a:xfrm>
            <a:off x="176288" y="4200668"/>
            <a:ext cx="8085351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49B87-6442-4631-87E6-79FAFBB37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00" t="36355" r="5900" b="19994"/>
          <a:stretch/>
        </p:blipFill>
        <p:spPr>
          <a:xfrm>
            <a:off x="1737360" y="5290947"/>
            <a:ext cx="3529584" cy="11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18" y="1846556"/>
            <a:ext cx="7423397" cy="665826"/>
          </a:xfrm>
        </p:spPr>
        <p:txBody>
          <a:bodyPr>
            <a:normAutofit/>
          </a:bodyPr>
          <a:lstStyle/>
          <a:p>
            <a:r>
              <a:rPr lang="en-US" dirty="0"/>
              <a:t>Desarrollo </a:t>
            </a:r>
            <a:r>
              <a:rPr lang="en-US" dirty="0" err="1"/>
              <a:t>tecnologico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ecología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E781B-58B7-4AD0-BC35-FB2EA24D4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5" t="27476" r="4174" b="16588"/>
          <a:stretch/>
        </p:blipFill>
        <p:spPr>
          <a:xfrm>
            <a:off x="473203" y="2436921"/>
            <a:ext cx="7521225" cy="284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5F761-5372-4AC5-90E7-32E71A104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2" t="25749" r="11098" b="45944"/>
          <a:stretch/>
        </p:blipFill>
        <p:spPr>
          <a:xfrm>
            <a:off x="2537406" y="4937711"/>
            <a:ext cx="6393530" cy="1698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36325E-5136-43B9-BE99-8B50C2AFA866}"/>
              </a:ext>
            </a:extLst>
          </p:cNvPr>
          <p:cNvSpPr txBox="1"/>
          <p:nvPr/>
        </p:nvSpPr>
        <p:spPr>
          <a:xfrm>
            <a:off x="0" y="570921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https://esajournals.onlinelibrary.wiley.com/doi/full/10.1002/ecs2.2163</a:t>
            </a:r>
          </a:p>
        </p:txBody>
      </p:sp>
    </p:spTree>
    <p:extLst>
      <p:ext uri="{BB962C8B-B14F-4D97-AF65-F5344CB8AC3E}">
        <p14:creationId xmlns:p14="http://schemas.microsoft.com/office/powerpoint/2010/main" val="199668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18" y="1846556"/>
            <a:ext cx="7423397" cy="665826"/>
          </a:xfrm>
        </p:spPr>
        <p:txBody>
          <a:bodyPr>
            <a:normAutofit/>
          </a:bodyPr>
          <a:lstStyle/>
          <a:p>
            <a:r>
              <a:rPr lang="en-US" dirty="0"/>
              <a:t>Desarrollo </a:t>
            </a:r>
            <a:r>
              <a:rPr lang="en-US" dirty="0" err="1"/>
              <a:t>teórico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biología-ecología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9BD7E-92F8-4F0B-AF51-B33C82D5C75B}"/>
              </a:ext>
            </a:extLst>
          </p:cNvPr>
          <p:cNvSpPr txBox="1"/>
          <p:nvPr/>
        </p:nvSpPr>
        <p:spPr>
          <a:xfrm>
            <a:off x="522118" y="2747171"/>
            <a:ext cx="3918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climate change biology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77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1EDD26-EB9B-4788-93AD-B786105B3739}"/>
              </a:ext>
            </a:extLst>
          </p:cNvPr>
          <p:cNvGrpSpPr>
            <a:grpSpLocks noChangeAspect="1"/>
          </p:cNvGrpSpPr>
          <p:nvPr/>
        </p:nvGrpSpPr>
        <p:grpSpPr>
          <a:xfrm>
            <a:off x="1451432" y="855019"/>
            <a:ext cx="3965255" cy="2228909"/>
            <a:chOff x="4136908" y="2577468"/>
            <a:chExt cx="4254755" cy="2391639"/>
          </a:xfrm>
        </p:grpSpPr>
        <p:pic>
          <p:nvPicPr>
            <p:cNvPr id="5" name="Graphic 4" descr="Earth globe Americas">
              <a:extLst>
                <a:ext uri="{FF2B5EF4-FFF2-40B4-BE49-F238E27FC236}">
                  <a16:creationId xmlns:a16="http://schemas.microsoft.com/office/drawing/2014/main" id="{722A73AB-371F-47CF-9287-A1F88EDA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7263" y="405470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42F8239C-DD5B-48C9-8E7D-CFA469C7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4091" y="3743208"/>
              <a:ext cx="572988" cy="572988"/>
            </a:xfrm>
            <a:prstGeom prst="rect">
              <a:avLst/>
            </a:prstGeom>
          </p:spPr>
        </p:pic>
        <p:sp>
          <p:nvSpPr>
            <p:cNvPr id="7" name="Arc 6">
              <a:extLst>
                <a:ext uri="{FF2B5EF4-FFF2-40B4-BE49-F238E27FC236}">
                  <a16:creationId xmlns:a16="http://schemas.microsoft.com/office/drawing/2014/main" id="{E566080A-686F-4069-84F8-0B9F48A490FE}"/>
                </a:ext>
              </a:extLst>
            </p:cNvPr>
            <p:cNvSpPr/>
            <p:nvPr/>
          </p:nvSpPr>
          <p:spPr>
            <a:xfrm>
              <a:off x="7132231" y="3641315"/>
              <a:ext cx="914400" cy="914400"/>
            </a:xfrm>
            <a:prstGeom prst="arc">
              <a:avLst>
                <a:gd name="adj1" fmla="val 13663582"/>
                <a:gd name="adj2" fmla="val 0"/>
              </a:avLst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03CC20F-6FE1-40D5-B46E-76F80200F00F}"/>
                </a:ext>
              </a:extLst>
            </p:cNvPr>
            <p:cNvSpPr/>
            <p:nvPr/>
          </p:nvSpPr>
          <p:spPr>
            <a:xfrm rot="11530257">
              <a:off x="6960003" y="3978756"/>
              <a:ext cx="914400" cy="914400"/>
            </a:xfrm>
            <a:prstGeom prst="arc">
              <a:avLst>
                <a:gd name="adj1" fmla="val 13663582"/>
                <a:gd name="adj2" fmla="val 0"/>
              </a:avLst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08D6C6-AE5F-40A0-905A-C5095F76DE2D}"/>
                </a:ext>
              </a:extLst>
            </p:cNvPr>
            <p:cNvGrpSpPr/>
            <p:nvPr/>
          </p:nvGrpSpPr>
          <p:grpSpPr>
            <a:xfrm>
              <a:off x="4136908" y="2577468"/>
              <a:ext cx="1371524" cy="1738728"/>
              <a:chOff x="5629416" y="794388"/>
              <a:chExt cx="2248411" cy="321003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D59B3D-E1BB-4032-AA22-EF6A021AD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6744" y="947947"/>
                <a:ext cx="831083" cy="82346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9FE7949-660E-405F-8807-E3861D203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2759" y="1607797"/>
                <a:ext cx="799241" cy="52391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Graphic 11" descr="Male profile">
                <a:extLst>
                  <a:ext uri="{FF2B5EF4-FFF2-40B4-BE49-F238E27FC236}">
                    <a16:creationId xmlns:a16="http://schemas.microsoft.com/office/drawing/2014/main" id="{CA903C06-690D-46A6-A034-86E7A2C5E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97095" y="947947"/>
                <a:ext cx="730380" cy="730380"/>
              </a:xfrm>
              <a:prstGeom prst="rect">
                <a:avLst/>
              </a:prstGeom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417DAE5-2BF2-4CCB-A325-655CAB35CD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29416" y="2034455"/>
                <a:ext cx="831083" cy="82346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4" name="Graphic 13" descr="Male profile">
                <a:extLst>
                  <a:ext uri="{FF2B5EF4-FFF2-40B4-BE49-F238E27FC236}">
                    <a16:creationId xmlns:a16="http://schemas.microsoft.com/office/drawing/2014/main" id="{3CFAB790-9B5F-47AA-A822-6C299C499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79767" y="2034455"/>
                <a:ext cx="730380" cy="730380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69C41D7-DFA0-4668-8CB0-9A9663B3B8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9226" y="2473908"/>
                <a:ext cx="831083" cy="82346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6" name="Graphic 15" descr="Male profile">
                <a:extLst>
                  <a:ext uri="{FF2B5EF4-FFF2-40B4-BE49-F238E27FC236}">
                    <a16:creationId xmlns:a16="http://schemas.microsoft.com/office/drawing/2014/main" id="{A70F36AF-DB96-4F18-B792-E4ECED255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969577" y="2473908"/>
                <a:ext cx="730380" cy="73038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122D9AC-AB4A-4656-ACF2-1E8FC7A38AF2}"/>
                  </a:ext>
                </a:extLst>
              </p:cNvPr>
              <p:cNvCxnSpPr>
                <a:cxnSpLocks/>
                <a:endCxn id="13" idx="6"/>
              </p:cNvCxnSpPr>
              <p:nvPr/>
            </p:nvCxnSpPr>
            <p:spPr>
              <a:xfrm flipH="1" flipV="1">
                <a:off x="6460499" y="2446185"/>
                <a:ext cx="518346" cy="220911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A416DE6-05BB-483A-8237-F69C984453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4310" y="3180961"/>
                <a:ext cx="831083" cy="82346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9" name="Graphic 18" descr="Male profile">
                <a:extLst>
                  <a:ext uri="{FF2B5EF4-FFF2-40B4-BE49-F238E27FC236}">
                    <a16:creationId xmlns:a16="http://schemas.microsoft.com/office/drawing/2014/main" id="{AED78E06-91BC-4D7F-A6F9-C8AC45A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44661" y="3180961"/>
                <a:ext cx="730380" cy="730380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28D38BF-E709-4B8B-BE13-0C17CDC8DA0C}"/>
                  </a:ext>
                </a:extLst>
              </p:cNvPr>
              <p:cNvCxnSpPr>
                <a:stCxn id="13" idx="4"/>
              </p:cNvCxnSpPr>
              <p:nvPr/>
            </p:nvCxnSpPr>
            <p:spPr>
              <a:xfrm>
                <a:off x="6044958" y="2857915"/>
                <a:ext cx="186611" cy="31865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8515B6-A00C-4A26-8713-4F70548A18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80458" y="794388"/>
                <a:ext cx="831083" cy="823460"/>
              </a:xfrm>
              <a:prstGeom prst="ellipse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2" name="Graphic 21" descr="Male profile">
                <a:extLst>
                  <a:ext uri="{FF2B5EF4-FFF2-40B4-BE49-F238E27FC236}">
                    <a16:creationId xmlns:a16="http://schemas.microsoft.com/office/drawing/2014/main" id="{FBE5F87D-1517-4F71-9FF2-DFB6DCAE7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30809" y="794388"/>
                <a:ext cx="730380" cy="730380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9FBC787-7F4B-4040-8C6D-220AEF1AD32D}"/>
                  </a:ext>
                </a:extLst>
              </p:cNvPr>
              <p:cNvCxnSpPr>
                <a:cxnSpLocks/>
                <a:stCxn id="10" idx="2"/>
                <a:endCxn id="21" idx="6"/>
              </p:cNvCxnSpPr>
              <p:nvPr/>
            </p:nvCxnSpPr>
            <p:spPr>
              <a:xfrm flipH="1" flipV="1">
                <a:off x="6511541" y="1206118"/>
                <a:ext cx="535203" cy="153559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C6742E4-4DF5-4181-9BC8-9FEDA8A7D943}"/>
                </a:ext>
              </a:extLst>
            </p:cNvPr>
            <p:cNvSpPr/>
            <p:nvPr/>
          </p:nvSpPr>
          <p:spPr>
            <a:xfrm rot="526734">
              <a:off x="5235624" y="2616294"/>
              <a:ext cx="1818501" cy="1796757"/>
            </a:xfrm>
            <a:prstGeom prst="arc">
              <a:avLst>
                <a:gd name="adj1" fmla="val 13663582"/>
                <a:gd name="adj2" fmla="val 0"/>
              </a:avLst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C1DDAACA-D6E7-4AEA-A0A9-AD3D265EC586}"/>
                </a:ext>
              </a:extLst>
            </p:cNvPr>
            <p:cNvSpPr/>
            <p:nvPr/>
          </p:nvSpPr>
          <p:spPr>
            <a:xfrm rot="10332909">
              <a:off x="5094056" y="3018347"/>
              <a:ext cx="1818501" cy="1796757"/>
            </a:xfrm>
            <a:prstGeom prst="arc">
              <a:avLst>
                <a:gd name="adj1" fmla="val 13663582"/>
                <a:gd name="adj2" fmla="val 0"/>
              </a:avLst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4D53E2-D8C2-4745-8B60-0CBB08BF8B24}"/>
                </a:ext>
              </a:extLst>
            </p:cNvPr>
            <p:cNvGrpSpPr/>
            <p:nvPr/>
          </p:nvGrpSpPr>
          <p:grpSpPr>
            <a:xfrm>
              <a:off x="5346419" y="2842071"/>
              <a:ext cx="1379231" cy="1315354"/>
              <a:chOff x="2622620" y="711166"/>
              <a:chExt cx="1379231" cy="131535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5D6AC8-C192-41CB-A0E5-C7F245D381DB}"/>
                  </a:ext>
                </a:extLst>
              </p:cNvPr>
              <p:cNvGrpSpPr/>
              <p:nvPr/>
            </p:nvGrpSpPr>
            <p:grpSpPr>
              <a:xfrm>
                <a:off x="2622620" y="711166"/>
                <a:ext cx="1379231" cy="988012"/>
                <a:chOff x="2622620" y="711166"/>
                <a:chExt cx="1379231" cy="988012"/>
              </a:xfrm>
            </p:grpSpPr>
            <p:pic>
              <p:nvPicPr>
                <p:cNvPr id="31" name="Graphic 30" descr="Hummingbird">
                  <a:extLst>
                    <a:ext uri="{FF2B5EF4-FFF2-40B4-BE49-F238E27FC236}">
                      <a16:creationId xmlns:a16="http://schemas.microsoft.com/office/drawing/2014/main" id="{D24FEA56-D206-41FE-8D17-E915A239F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6664" y="711166"/>
                  <a:ext cx="420356" cy="420356"/>
                </a:xfrm>
                <a:prstGeom prst="rect">
                  <a:avLst/>
                </a:prstGeom>
              </p:spPr>
            </p:pic>
            <p:pic>
              <p:nvPicPr>
                <p:cNvPr id="32" name="Graphic 31" descr="Open hand">
                  <a:extLst>
                    <a:ext uri="{FF2B5EF4-FFF2-40B4-BE49-F238E27FC236}">
                      <a16:creationId xmlns:a16="http://schemas.microsoft.com/office/drawing/2014/main" id="{B78D9E2A-CD9E-4895-AE75-9DB54D964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620" y="78477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3" name="Graphic 32" descr="Bug under magnifying glass">
                  <a:extLst>
                    <a:ext uri="{FF2B5EF4-FFF2-40B4-BE49-F238E27FC236}">
                      <a16:creationId xmlns:a16="http://schemas.microsoft.com/office/drawing/2014/main" id="{8857484D-FD87-43FD-97F2-2232A725F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58" y="1041126"/>
                  <a:ext cx="618193" cy="618193"/>
                </a:xfrm>
                <a:prstGeom prst="rect">
                  <a:avLst/>
                </a:prstGeom>
              </p:spPr>
            </p:pic>
          </p:grpSp>
          <p:pic>
            <p:nvPicPr>
              <p:cNvPr id="30" name="Graphic 29" descr="Rainy scene">
                <a:extLst>
                  <a:ext uri="{FF2B5EF4-FFF2-40B4-BE49-F238E27FC236}">
                    <a16:creationId xmlns:a16="http://schemas.microsoft.com/office/drawing/2014/main" id="{B1A59D43-3939-4007-AE77-BDC995461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18620" y="1461482"/>
                <a:ext cx="565038" cy="565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309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CB1D88-0D38-481A-AED5-75934FD9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1166813"/>
            <a:ext cx="45815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09012B-4909-4F4F-8003-FFDDFFF4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1277229"/>
            <a:ext cx="4998452" cy="501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C048C6-EAF4-45E9-9FAB-CA2F8936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A62795-798F-46FA-B76D-5C1B49EF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19" y="201216"/>
            <a:ext cx="4040162" cy="56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F7556B-5A45-4874-A15F-C50CA46E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19" y="913244"/>
            <a:ext cx="5083532" cy="5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660015A-0358-4B65-BD84-354046B0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790575"/>
            <a:ext cx="40005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5D984F9-D23F-45DA-AF81-21BC1716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41" y="349438"/>
            <a:ext cx="4923418" cy="49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9C75F66-67E0-4284-A33A-53BEFD0B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68" y="227816"/>
            <a:ext cx="4388682" cy="440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EB146E0-4C8A-40CE-906C-030FB8F78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77" y="13814"/>
            <a:ext cx="4367388" cy="57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7D54DF2-ECED-4790-B854-101C1508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02" y="1381402"/>
            <a:ext cx="3693647" cy="369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CC833E7-8991-4BA9-821B-483B76FC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17" y="713423"/>
            <a:ext cx="3243093" cy="32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5394881-A860-4FC0-AF33-2043D28C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32" y="1166813"/>
            <a:ext cx="3720670" cy="37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3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ntre de la science de la biodiversité du Québec / Quebec Centre for Biodiversity Science">
            <a:extLst>
              <a:ext uri="{FF2B5EF4-FFF2-40B4-BE49-F238E27FC236}">
                <a16:creationId xmlns:a16="http://schemas.microsoft.com/office/drawing/2014/main" id="{1CDDFC1D-B8C9-4554-9F50-4107106F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" y="1935332"/>
            <a:ext cx="7465244" cy="12073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59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2CAB-D9AE-4896-A0B3-181538FF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49F9DE-F2E0-41E5-890F-D7793A9BD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74660"/>
            <a:ext cx="7886700" cy="2853267"/>
          </a:xfrm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95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181" y="257322"/>
            <a:ext cx="4507637" cy="1094304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Programa</a:t>
            </a:r>
            <a:r>
              <a:rPr lang="en-US" sz="3600" dirty="0"/>
              <a:t> de </a:t>
            </a:r>
            <a:r>
              <a:rPr lang="en-US" sz="3600" dirty="0" err="1"/>
              <a:t>liderazgo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989D0-CB31-404E-82EA-3794CCCE1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00" t="20253" r="18500" b="22266"/>
          <a:stretch/>
        </p:blipFill>
        <p:spPr>
          <a:xfrm>
            <a:off x="262334" y="584461"/>
            <a:ext cx="8295897" cy="57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5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B0D7-99E7-48F0-B45C-EA9301DF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5C71085-DDE5-4B84-A9E6-728F1BC6F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94012"/>
            <a:ext cx="7886700" cy="4014564"/>
          </a:xfrm>
        </p:spPr>
      </p:pic>
    </p:spTree>
    <p:extLst>
      <p:ext uri="{BB962C8B-B14F-4D97-AF65-F5344CB8AC3E}">
        <p14:creationId xmlns:p14="http://schemas.microsoft.com/office/powerpoint/2010/main" val="386313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88A0-B36E-4A1E-B532-2475B54A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BDC4BD-8F3E-4094-9E4C-698EBBC1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042" y="1825625"/>
            <a:ext cx="6639915" cy="4351338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83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06" y="2263805"/>
            <a:ext cx="3916717" cy="3256209"/>
          </a:xfrm>
        </p:spPr>
        <p:txBody>
          <a:bodyPr>
            <a:normAutofit/>
          </a:bodyPr>
          <a:lstStyle/>
          <a:p>
            <a:r>
              <a:rPr lang="en-US" dirty="0" err="1"/>
              <a:t>Avance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computacionales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E9F6F-4A13-48E9-9579-04CE3F10C782}"/>
              </a:ext>
            </a:extLst>
          </p:cNvPr>
          <p:cNvSpPr txBox="1"/>
          <p:nvPr/>
        </p:nvSpPr>
        <p:spPr>
          <a:xfrm>
            <a:off x="5642523" y="4272781"/>
            <a:ext cx="29349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hasta</a:t>
            </a:r>
          </a:p>
          <a:p>
            <a:r>
              <a:rPr lang="en-US" dirty="0"/>
              <a:t>High performance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A4CA6-3EAA-4D7E-A8F3-C0B870AEB10D}"/>
              </a:ext>
            </a:extLst>
          </p:cNvPr>
          <p:cNvSpPr txBox="1"/>
          <p:nvPr/>
        </p:nvSpPr>
        <p:spPr>
          <a:xfrm>
            <a:off x="566506" y="4688280"/>
            <a:ext cx="20524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personales</a:t>
            </a: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F2B94D5-11A3-49F3-AA41-999AE694D349}"/>
              </a:ext>
            </a:extLst>
          </p:cNvPr>
          <p:cNvSpPr/>
          <p:nvPr/>
        </p:nvSpPr>
        <p:spPr>
          <a:xfrm>
            <a:off x="3693111" y="4864963"/>
            <a:ext cx="1287262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3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1984164"/>
            <a:ext cx="3409025" cy="781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Volumen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7C871-0BBD-47D4-8C95-1C044FBF48EF}"/>
              </a:ext>
            </a:extLst>
          </p:cNvPr>
          <p:cNvSpPr txBox="1"/>
          <p:nvPr/>
        </p:nvSpPr>
        <p:spPr>
          <a:xfrm>
            <a:off x="292963" y="2536719"/>
            <a:ext cx="3776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Observaciones</a:t>
            </a:r>
            <a:r>
              <a:rPr lang="en-US" sz="2400" dirty="0"/>
              <a:t> de </a:t>
            </a:r>
            <a:r>
              <a:rPr lang="en-US" sz="2400" dirty="0" err="1"/>
              <a:t>especies</a:t>
            </a:r>
            <a:r>
              <a:rPr lang="en-US" sz="2400" dirty="0"/>
              <a:t> (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millones</a:t>
            </a:r>
            <a:r>
              <a:rPr lang="en-US" sz="2400" dirty="0"/>
              <a:t>)</a:t>
            </a:r>
          </a:p>
          <a:p>
            <a:r>
              <a:rPr lang="en-US" sz="2400" dirty="0"/>
              <a:t>Global: 1,650</a:t>
            </a:r>
          </a:p>
          <a:p>
            <a:r>
              <a:rPr lang="en-US" sz="2400" dirty="0"/>
              <a:t>Bolivia: ~1.5 </a:t>
            </a:r>
          </a:p>
          <a:p>
            <a:r>
              <a:rPr lang="en-US" sz="2400" dirty="0"/>
              <a:t>Colombia : ~ 11.5  </a:t>
            </a:r>
          </a:p>
          <a:p>
            <a:r>
              <a:rPr lang="en-US" sz="2400" dirty="0"/>
              <a:t>Ecuador: ~ 5.7 </a:t>
            </a:r>
          </a:p>
          <a:p>
            <a:r>
              <a:rPr lang="en-US" sz="2400" dirty="0"/>
              <a:t>Perú: ~ 5.5 </a:t>
            </a:r>
          </a:p>
        </p:txBody>
      </p:sp>
      <p:pic>
        <p:nvPicPr>
          <p:cNvPr id="8" name="Picture 7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2390275D-E946-4595-A974-5588444B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59" y="4190260"/>
            <a:ext cx="4099953" cy="2277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FD18F3-4529-4A69-9DF6-CA54069970D2}"/>
              </a:ext>
            </a:extLst>
          </p:cNvPr>
          <p:cNvSpPr txBox="1"/>
          <p:nvPr/>
        </p:nvSpPr>
        <p:spPr>
          <a:xfrm>
            <a:off x="6715957" y="6345486"/>
            <a:ext cx="2428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https://www.gbif.org/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598AAC-41F9-4610-A921-7FA036DCA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596" b="5900"/>
          <a:stretch/>
        </p:blipFill>
        <p:spPr>
          <a:xfrm>
            <a:off x="847960" y="1161383"/>
            <a:ext cx="800307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D411CE-6E51-40A3-8841-641DE9F2FBBB}"/>
              </a:ext>
            </a:extLst>
          </p:cNvPr>
          <p:cNvGrpSpPr/>
          <p:nvPr/>
        </p:nvGrpSpPr>
        <p:grpSpPr>
          <a:xfrm>
            <a:off x="378067" y="1161383"/>
            <a:ext cx="8472970" cy="5553435"/>
            <a:chOff x="378067" y="1161383"/>
            <a:chExt cx="8472970" cy="5553435"/>
          </a:xfrm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8" name="Picture 7" descr="Logo, company name&#10;&#10;Description automatically generated with medium confidence">
              <a:extLst>
                <a:ext uri="{FF2B5EF4-FFF2-40B4-BE49-F238E27FC236}">
                  <a16:creationId xmlns:a16="http://schemas.microsoft.com/office/drawing/2014/main" id="{2390275D-E946-4595-A974-5588444B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67" y="4437066"/>
              <a:ext cx="4099953" cy="2277752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FD18F3-4529-4A69-9DF6-CA54069970D2}"/>
                </a:ext>
              </a:extLst>
            </p:cNvPr>
            <p:cNvSpPr txBox="1"/>
            <p:nvPr/>
          </p:nvSpPr>
          <p:spPr>
            <a:xfrm>
              <a:off x="5082465" y="5511951"/>
              <a:ext cx="2428043" cy="369332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https://www.gbif.org/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598AAC-41F9-4610-A921-7FA036DCA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11596" b="5900"/>
            <a:stretch/>
          </p:blipFill>
          <p:spPr>
            <a:xfrm>
              <a:off x="847960" y="1161383"/>
              <a:ext cx="8003077" cy="3714049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ln>
          </p:spPr>
        </p:pic>
      </p:grpSp>
    </p:spTree>
    <p:extLst>
      <p:ext uri="{BB962C8B-B14F-4D97-AF65-F5344CB8AC3E}">
        <p14:creationId xmlns:p14="http://schemas.microsoft.com/office/powerpoint/2010/main" val="193969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2055182"/>
            <a:ext cx="3409025" cy="781236"/>
          </a:xfrm>
        </p:spPr>
        <p:txBody>
          <a:bodyPr>
            <a:normAutofit/>
          </a:bodyPr>
          <a:lstStyle/>
          <a:p>
            <a:r>
              <a:rPr lang="en-US" dirty="0" err="1"/>
              <a:t>Volumen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7C871-0BBD-47D4-8C95-1C044FBF48EF}"/>
              </a:ext>
            </a:extLst>
          </p:cNvPr>
          <p:cNvSpPr txBox="1"/>
          <p:nvPr/>
        </p:nvSpPr>
        <p:spPr>
          <a:xfrm>
            <a:off x="292963" y="2873353"/>
            <a:ext cx="3776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Imágenes</a:t>
            </a:r>
            <a:r>
              <a:rPr lang="en-US" sz="2400" dirty="0"/>
              <a:t> de satellite</a:t>
            </a:r>
          </a:p>
          <a:p>
            <a:r>
              <a:rPr lang="en-US" sz="2400" dirty="0"/>
              <a:t>Ecoregion: Amazonas</a:t>
            </a:r>
          </a:p>
          <a:p>
            <a:r>
              <a:rPr lang="en-US" sz="2400" dirty="0" err="1"/>
              <a:t>Tiempo</a:t>
            </a:r>
            <a:r>
              <a:rPr lang="en-US" sz="2400" dirty="0"/>
              <a:t>: 1995-2017</a:t>
            </a:r>
          </a:p>
          <a:p>
            <a:r>
              <a:rPr lang="en-US" sz="2400" dirty="0"/>
              <a:t>~ 240,000 </a:t>
            </a:r>
            <a:r>
              <a:rPr lang="en-US" sz="2400" dirty="0" err="1"/>
              <a:t>imágenes</a:t>
            </a:r>
            <a:endParaRPr lang="en-US" sz="2400" dirty="0"/>
          </a:p>
          <a:p>
            <a:r>
              <a:rPr lang="en-US" sz="2400" dirty="0"/>
              <a:t>10</a:t>
            </a:r>
            <a:r>
              <a:rPr lang="en-US" sz="2400" baseline="30000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99480-75C9-4529-9506-AD813B530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4" t="15304" r="10820" b="20803"/>
          <a:stretch/>
        </p:blipFill>
        <p:spPr>
          <a:xfrm>
            <a:off x="1718097" y="2192784"/>
            <a:ext cx="6209662" cy="3761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6F661-76A6-490A-8451-DCD5C2DBB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9" t="15305" r="10486" b="46205"/>
          <a:stretch/>
        </p:blipFill>
        <p:spPr>
          <a:xfrm>
            <a:off x="3525546" y="1846555"/>
            <a:ext cx="5179050" cy="1880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67DB2-9C4F-4BB4-9F8E-F83154B66F7D}"/>
              </a:ext>
            </a:extLst>
          </p:cNvPr>
          <p:cNvSpPr txBox="1"/>
          <p:nvPr/>
        </p:nvSpPr>
        <p:spPr>
          <a:xfrm>
            <a:off x="39949" y="595422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https://mywiley.in/global_change_biology/pdf/2020/Vol26Issue5/2956-2969.pdf</a:t>
            </a:r>
          </a:p>
        </p:txBody>
      </p:sp>
    </p:spTree>
    <p:extLst>
      <p:ext uri="{BB962C8B-B14F-4D97-AF65-F5344CB8AC3E}">
        <p14:creationId xmlns:p14="http://schemas.microsoft.com/office/powerpoint/2010/main" val="156785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10ED-EC2F-4610-B374-097963EE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EF6D16-2520-4FCA-BD9E-A77BD6676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73775"/>
            <a:ext cx="7886700" cy="3655038"/>
          </a:xfrm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53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C908-2696-4EC3-B65D-FE1373B4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99ED29-912E-40E6-937B-9EC38801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648" y="1929000"/>
            <a:ext cx="5697425" cy="3060250"/>
          </a:xfrm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08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2055182"/>
            <a:ext cx="3409025" cy="781236"/>
          </a:xfrm>
        </p:spPr>
        <p:txBody>
          <a:bodyPr>
            <a:normAutofit/>
          </a:bodyPr>
          <a:lstStyle/>
          <a:p>
            <a:r>
              <a:rPr lang="en-US" dirty="0" err="1"/>
              <a:t>Volumen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7C871-0BBD-47D4-8C95-1C044FBF48EF}"/>
              </a:ext>
            </a:extLst>
          </p:cNvPr>
          <p:cNvSpPr txBox="1"/>
          <p:nvPr/>
        </p:nvSpPr>
        <p:spPr>
          <a:xfrm>
            <a:off x="292963" y="2873353"/>
            <a:ext cx="3776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eDNA</a:t>
            </a:r>
          </a:p>
          <a:p>
            <a:r>
              <a:rPr lang="en-US" sz="2400" dirty="0"/>
              <a:t>~ 12 </a:t>
            </a:r>
            <a:r>
              <a:rPr lang="en-US" sz="2400" dirty="0" err="1"/>
              <a:t>millones</a:t>
            </a:r>
            <a:r>
              <a:rPr lang="en-US" sz="2400" dirty="0"/>
              <a:t> </a:t>
            </a:r>
            <a:r>
              <a:rPr lang="en-US" sz="2400" dirty="0" err="1"/>
              <a:t>detectados</a:t>
            </a:r>
            <a:endParaRPr lang="en-US" sz="2400" dirty="0"/>
          </a:p>
          <a:p>
            <a:r>
              <a:rPr lang="en-US" sz="2400" dirty="0"/>
              <a:t>~ 8,586 </a:t>
            </a:r>
            <a:r>
              <a:rPr lang="en-US" sz="2400" dirty="0" err="1"/>
              <a:t>Unidades</a:t>
            </a:r>
            <a:r>
              <a:rPr lang="en-US" sz="2400" dirty="0"/>
              <a:t> </a:t>
            </a:r>
            <a:r>
              <a:rPr lang="en-US" sz="2400" dirty="0" err="1"/>
              <a:t>taxonomicas</a:t>
            </a:r>
            <a:r>
              <a:rPr lang="en-US" sz="2400" dirty="0"/>
              <a:t> de </a:t>
            </a:r>
            <a:r>
              <a:rPr lang="en-US" sz="2400" dirty="0" err="1"/>
              <a:t>animales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7D393-9D6B-4089-ACDE-521E5C15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93" t="23678" r="20097" b="17292"/>
          <a:stretch/>
        </p:blipFill>
        <p:spPr>
          <a:xfrm>
            <a:off x="4429957" y="3384008"/>
            <a:ext cx="4616388" cy="3330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FA97A-7769-4500-9A98-501FEA439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61" t="18155" r="20874" b="13150"/>
          <a:stretch/>
        </p:blipFill>
        <p:spPr>
          <a:xfrm>
            <a:off x="4909351" y="1650467"/>
            <a:ext cx="4181383" cy="3816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AFC89-2586-4E20-A451-4E4DCF5F5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0" t="34188" r="19091" b="34553"/>
          <a:stretch/>
        </p:blipFill>
        <p:spPr>
          <a:xfrm>
            <a:off x="3515557" y="1770564"/>
            <a:ext cx="4429958" cy="15832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2D384-A494-4CAD-B673-AE06AAD05712}"/>
              </a:ext>
            </a:extLst>
          </p:cNvPr>
          <p:cNvSpPr txBox="1"/>
          <p:nvPr/>
        </p:nvSpPr>
        <p:spPr>
          <a:xfrm>
            <a:off x="545977" y="5505025"/>
            <a:ext cx="2676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https://www.nature.com/articles/s41598-020-63565-9</a:t>
            </a:r>
          </a:p>
        </p:txBody>
      </p:sp>
    </p:spTree>
    <p:extLst>
      <p:ext uri="{BB962C8B-B14F-4D97-AF65-F5344CB8AC3E}">
        <p14:creationId xmlns:p14="http://schemas.microsoft.com/office/powerpoint/2010/main" val="304391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6B7C0F0-1772-4FD7-9245-18650EF1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701058"/>
            <a:ext cx="4959844" cy="165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FCEFF8-B332-4E98-B9E2-635705D4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2" y="2928938"/>
            <a:ext cx="2865962" cy="149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23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37994D-37CB-48F4-9660-3F359269E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89" r="63058" b="39483"/>
          <a:stretch/>
        </p:blipFill>
        <p:spPr>
          <a:xfrm>
            <a:off x="1338863" y="2086251"/>
            <a:ext cx="5152368" cy="1491450"/>
          </a:xfrm>
        </p:spPr>
      </p:pic>
    </p:spTree>
    <p:extLst>
      <p:ext uri="{BB962C8B-B14F-4D97-AF65-F5344CB8AC3E}">
        <p14:creationId xmlns:p14="http://schemas.microsoft.com/office/powerpoint/2010/main" val="49543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458EE4F-9CD7-463E-ADC9-4D3E1103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457325"/>
            <a:ext cx="70008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5C4E58B-A151-49D0-97D3-15E72B123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309813"/>
            <a:ext cx="5305055" cy="35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07BD51A-54AF-4883-8B0C-05B08D9C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804988"/>
            <a:ext cx="8330184" cy="35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2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262" y="481948"/>
            <a:ext cx="4724585" cy="745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Desarrollo de </a:t>
            </a:r>
            <a:r>
              <a:rPr lang="en-US" dirty="0" err="1"/>
              <a:t>softwares</a:t>
            </a:r>
            <a:r>
              <a:rPr lang="en-US" dirty="0"/>
              <a:t>, </a:t>
            </a:r>
            <a:r>
              <a:rPr lang="en-US" dirty="0" err="1"/>
              <a:t>aplicaciones</a:t>
            </a:r>
            <a:r>
              <a:rPr lang="en-US" dirty="0"/>
              <a:t> y </a:t>
            </a:r>
            <a:r>
              <a:rPr lang="en-US" dirty="0" err="1"/>
              <a:t>plataformas</a:t>
            </a:r>
            <a:endParaRPr lang="en-US" dirty="0"/>
          </a:p>
        </p:txBody>
      </p:sp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10C8258-5488-40E2-9718-35DFF1A4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6" y="3584088"/>
            <a:ext cx="2024080" cy="106427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FE7C0CC-7DFD-44F1-A69B-0440078F9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53" y="1794249"/>
            <a:ext cx="2583729" cy="1428751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A7C51FA-31BA-4652-AF10-5AEFA76F3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6" y="2031143"/>
            <a:ext cx="3229977" cy="1191857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0A5C0C3-1ABB-4A45-88C0-C762E7C4F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57" y="5429250"/>
            <a:ext cx="3200400" cy="1428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F8F18-C6C0-4BBD-BCC4-4A7218DB7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64" t="9180" r="8280" b="9843"/>
          <a:stretch/>
        </p:blipFill>
        <p:spPr>
          <a:xfrm>
            <a:off x="3255011" y="5446629"/>
            <a:ext cx="1557282" cy="1047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D9101C-D3A8-4529-89F9-1292FC8973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253" t="22785" r="12718" b="50000"/>
          <a:stretch/>
        </p:blipFill>
        <p:spPr>
          <a:xfrm>
            <a:off x="4963200" y="3894118"/>
            <a:ext cx="1837678" cy="1557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1793F4-9015-45DF-A64E-199191281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673" t="17738" r="7893" b="56127"/>
          <a:stretch/>
        </p:blipFill>
        <p:spPr>
          <a:xfrm>
            <a:off x="565823" y="5107252"/>
            <a:ext cx="1512312" cy="13178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B45398-6187-4658-9EEF-51CEB9862E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502" t="23624" r="8795" b="62486"/>
          <a:stretch/>
        </p:blipFill>
        <p:spPr>
          <a:xfrm>
            <a:off x="4659584" y="2504455"/>
            <a:ext cx="2045126" cy="1191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0F3DA-476D-489E-AA99-A12EA94523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255" t="31847" r="2330" b="51832"/>
          <a:stretch/>
        </p:blipFill>
        <p:spPr>
          <a:xfrm>
            <a:off x="7618604" y="3497622"/>
            <a:ext cx="906692" cy="9427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8C39FF-367F-44A3-9E44-47780D5698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589" t="26828" r="5146" b="50000"/>
          <a:stretch/>
        </p:blipFill>
        <p:spPr>
          <a:xfrm>
            <a:off x="6626311" y="4596745"/>
            <a:ext cx="2348739" cy="886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96AFE-028F-48F9-9D1F-0F436498F1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958" t="10600" r="40625" b="80091"/>
          <a:stretch/>
        </p:blipFill>
        <p:spPr>
          <a:xfrm>
            <a:off x="2681083" y="4039418"/>
            <a:ext cx="2024080" cy="62958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4ADECE-F7DD-4B6E-8878-59943B38810B}"/>
              </a:ext>
            </a:extLst>
          </p:cNvPr>
          <p:cNvGrpSpPr/>
          <p:nvPr/>
        </p:nvGrpSpPr>
        <p:grpSpPr>
          <a:xfrm>
            <a:off x="1010450" y="6017263"/>
            <a:ext cx="8133550" cy="1794175"/>
            <a:chOff x="311700" y="3349325"/>
            <a:chExt cx="8133550" cy="1794175"/>
          </a:xfrm>
        </p:grpSpPr>
        <p:pic>
          <p:nvPicPr>
            <p:cNvPr id="18" name="Google Shape;641;p61">
              <a:extLst>
                <a:ext uri="{FF2B5EF4-FFF2-40B4-BE49-F238E27FC236}">
                  <a16:creationId xmlns:a16="http://schemas.microsoft.com/office/drawing/2014/main" id="{9C918864-92AE-4702-B0D2-A7354EC4CFB6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11700" y="3349325"/>
              <a:ext cx="1461475" cy="9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42;p61">
              <a:extLst>
                <a:ext uri="{FF2B5EF4-FFF2-40B4-BE49-F238E27FC236}">
                  <a16:creationId xmlns:a16="http://schemas.microsoft.com/office/drawing/2014/main" id="{28064EBE-10ED-415B-9142-1CCB196FF79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213500" y="3349325"/>
              <a:ext cx="1938950" cy="10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643;p61">
              <a:extLst>
                <a:ext uri="{FF2B5EF4-FFF2-40B4-BE49-F238E27FC236}">
                  <a16:creationId xmlns:a16="http://schemas.microsoft.com/office/drawing/2014/main" id="{2E7C40D1-3F73-404C-A9FE-BE369AA25E8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419750" y="3387163"/>
              <a:ext cx="2433325" cy="8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44;p61">
              <a:extLst>
                <a:ext uri="{FF2B5EF4-FFF2-40B4-BE49-F238E27FC236}">
                  <a16:creationId xmlns:a16="http://schemas.microsoft.com/office/drawing/2014/main" id="{2C665B5B-9224-4677-B8BE-D66D244EAC5E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90400" y="4254375"/>
              <a:ext cx="2581593" cy="8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45;p61">
              <a:extLst>
                <a:ext uri="{FF2B5EF4-FFF2-40B4-BE49-F238E27FC236}">
                  <a16:creationId xmlns:a16="http://schemas.microsoft.com/office/drawing/2014/main" id="{83CD04ED-0ABE-488D-8927-2BF97E0D2E58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324676" y="4200625"/>
              <a:ext cx="2771052" cy="9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6;p61">
              <a:extLst>
                <a:ext uri="{FF2B5EF4-FFF2-40B4-BE49-F238E27FC236}">
                  <a16:creationId xmlns:a16="http://schemas.microsoft.com/office/drawing/2014/main" id="{421F2C8B-3CFD-475D-AB01-AF003ECCE533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043200" y="3719525"/>
              <a:ext cx="1402050" cy="1402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61804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09C4E48-C5C0-4B3C-8658-1FF03700DC04}"/>
              </a:ext>
            </a:extLst>
          </p:cNvPr>
          <p:cNvGrpSpPr/>
          <p:nvPr/>
        </p:nvGrpSpPr>
        <p:grpSpPr>
          <a:xfrm>
            <a:off x="174603" y="124137"/>
            <a:ext cx="8969397" cy="6714786"/>
            <a:chOff x="174603" y="124137"/>
            <a:chExt cx="8969397" cy="6714786"/>
          </a:xfrm>
        </p:grpSpPr>
        <p:pic>
          <p:nvPicPr>
            <p:cNvPr id="9" name="Picture 8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110C8258-5488-40E2-9718-35DFF1A4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64" y="1913976"/>
              <a:ext cx="2024080" cy="1064274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0FE7C0CC-7DFD-44F1-A69B-0440078F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271" y="124137"/>
              <a:ext cx="2583729" cy="1428751"/>
            </a:xfrm>
            <a:prstGeom prst="rect">
              <a:avLst/>
            </a:prstGeom>
          </p:spPr>
        </p:pic>
        <p:pic>
          <p:nvPicPr>
            <p:cNvPr id="13" name="Picture 12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A7C51FA-31BA-4652-AF10-5AEFA76F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64" y="361031"/>
              <a:ext cx="3229977" cy="1191857"/>
            </a:xfrm>
            <a:prstGeom prst="rect">
              <a:avLst/>
            </a:prstGeom>
          </p:spPr>
        </p:pic>
        <p:pic>
          <p:nvPicPr>
            <p:cNvPr id="15" name="Picture 14" descr="Logo, company name&#10;&#10;Description automatically generated">
              <a:extLst>
                <a:ext uri="{FF2B5EF4-FFF2-40B4-BE49-F238E27FC236}">
                  <a16:creationId xmlns:a16="http://schemas.microsoft.com/office/drawing/2014/main" id="{30A5C0C3-1ABB-4A45-88C0-C762E7C4F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346" y="5523899"/>
              <a:ext cx="2945653" cy="13150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6F8F18-C6C0-4BBD-BCC4-4A7218DB7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7864" t="9180" r="8280" b="9843"/>
            <a:stretch/>
          </p:blipFill>
          <p:spPr>
            <a:xfrm>
              <a:off x="3328529" y="3776517"/>
              <a:ext cx="1557282" cy="10475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D9101C-D3A8-4529-89F9-1292FC897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253" t="22785" r="12718" b="50000"/>
            <a:stretch/>
          </p:blipFill>
          <p:spPr>
            <a:xfrm>
              <a:off x="5279507" y="1824287"/>
              <a:ext cx="1837678" cy="15578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1793F4-9015-45DF-A64E-199191281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3673" t="17738" r="7893" b="56127"/>
            <a:stretch/>
          </p:blipFill>
          <p:spPr>
            <a:xfrm>
              <a:off x="639341" y="3437140"/>
              <a:ext cx="1512312" cy="13178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B45398-6187-4658-9EEF-51CEB9862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502" t="23624" r="8795" b="62486"/>
            <a:stretch/>
          </p:blipFill>
          <p:spPr>
            <a:xfrm>
              <a:off x="4354798" y="424629"/>
              <a:ext cx="2045126" cy="11918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20F3DA-476D-489E-AA99-A12EA9452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3255" t="31847" r="2330" b="51832"/>
            <a:stretch/>
          </p:blipFill>
          <p:spPr>
            <a:xfrm>
              <a:off x="7692122" y="1827510"/>
              <a:ext cx="906692" cy="94270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A96AFE-028F-48F9-9D1F-0F436498F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958" t="10600" r="40625" b="80091"/>
            <a:stretch/>
          </p:blipFill>
          <p:spPr>
            <a:xfrm>
              <a:off x="2754601" y="2369306"/>
              <a:ext cx="2024080" cy="629587"/>
            </a:xfrm>
            <a:prstGeom prst="rect">
              <a:avLst/>
            </a:prstGeom>
          </p:spPr>
        </p:pic>
        <p:pic>
          <p:nvPicPr>
            <p:cNvPr id="22" name="Google Shape;643;p61">
              <a:extLst>
                <a:ext uri="{FF2B5EF4-FFF2-40B4-BE49-F238E27FC236}">
                  <a16:creationId xmlns:a16="http://schemas.microsoft.com/office/drawing/2014/main" id="{2E7C40D1-3F73-404C-A9FE-BE369AA25E84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128967" y="5776008"/>
              <a:ext cx="2433325" cy="8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644;p61">
              <a:extLst>
                <a:ext uri="{FF2B5EF4-FFF2-40B4-BE49-F238E27FC236}">
                  <a16:creationId xmlns:a16="http://schemas.microsoft.com/office/drawing/2014/main" id="{2C665B5B-9224-4677-B8BE-D66D244EAC5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778681" y="4763252"/>
              <a:ext cx="2581593" cy="8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45;p61">
              <a:extLst>
                <a:ext uri="{FF2B5EF4-FFF2-40B4-BE49-F238E27FC236}">
                  <a16:creationId xmlns:a16="http://schemas.microsoft.com/office/drawing/2014/main" id="{83CD04ED-0ABE-488D-8927-2BF97E0D2E58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74603" y="5035434"/>
              <a:ext cx="2771052" cy="9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E02388E-1B86-4DA9-AEA2-883EF876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65202" y="3538369"/>
              <a:ext cx="2233612" cy="1138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4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BBDD-513D-418C-BEFE-3C714BFE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143182"/>
            <a:ext cx="8637973" cy="170337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Por </a:t>
            </a:r>
            <a:r>
              <a:rPr lang="en-US" sz="3600" b="1" dirty="0" err="1">
                <a:latin typeface="+mn-lt"/>
              </a:rPr>
              <a:t>qué</a:t>
            </a:r>
            <a:r>
              <a:rPr lang="en-US" sz="3600" b="1" dirty="0">
                <a:latin typeface="+mn-lt"/>
              </a:rPr>
              <a:t> es </a:t>
            </a:r>
            <a:r>
              <a:rPr lang="en-US" sz="3600" b="1" dirty="0" err="1">
                <a:latin typeface="+mn-lt"/>
              </a:rPr>
              <a:t>importante</a:t>
            </a:r>
            <a:r>
              <a:rPr lang="en-US" sz="3600" b="1" dirty="0">
                <a:latin typeface="+mn-lt"/>
              </a:rPr>
              <a:t> el </a:t>
            </a:r>
            <a:r>
              <a:rPr lang="en-US" sz="3600" b="1" dirty="0" err="1">
                <a:latin typeface="+mn-lt"/>
              </a:rPr>
              <a:t>desarrollo</a:t>
            </a:r>
            <a:r>
              <a:rPr lang="en-US" sz="3600" b="1" dirty="0">
                <a:latin typeface="+mn-lt"/>
              </a:rPr>
              <a:t> de </a:t>
            </a:r>
            <a:r>
              <a:rPr lang="es-ES" sz="3600" b="1" i="0" u="none" strike="noStrike" dirty="0">
                <a:solidFill>
                  <a:srgbClr val="595959"/>
                </a:solidFill>
                <a:effectLst/>
                <a:latin typeface="+mn-lt"/>
              </a:rPr>
              <a:t>habilidades computacionales y analíticas para el manejo y análisis de datos?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7B84-F567-4C3D-8D38-43071142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17" y="2015231"/>
            <a:ext cx="6642163" cy="1589104"/>
          </a:xfrm>
        </p:spPr>
        <p:txBody>
          <a:bodyPr>
            <a:normAutofit/>
          </a:bodyPr>
          <a:lstStyle/>
          <a:p>
            <a:r>
              <a:rPr lang="en-US" dirty="0"/>
              <a:t>La Sociedad </a:t>
            </a:r>
            <a:r>
              <a:rPr lang="en-US" dirty="0" err="1"/>
              <a:t>demanda</a:t>
            </a:r>
            <a:r>
              <a:rPr lang="en-US" dirty="0"/>
              <a:t> </a:t>
            </a:r>
            <a:r>
              <a:rPr lang="en-US" dirty="0" err="1"/>
              <a:t>evidencia</a:t>
            </a:r>
            <a:r>
              <a:rPr lang="en-US" dirty="0"/>
              <a:t> </a:t>
            </a:r>
            <a:r>
              <a:rPr lang="en-US" dirty="0" err="1"/>
              <a:t>científica</a:t>
            </a:r>
            <a:r>
              <a:rPr lang="en-US" dirty="0"/>
              <a:t> para la </a:t>
            </a:r>
            <a:r>
              <a:rPr lang="en-US" dirty="0" err="1"/>
              <a:t>planeación</a:t>
            </a:r>
            <a:r>
              <a:rPr lang="en-US" dirty="0"/>
              <a:t> del Desarrollo.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3D190-050E-4DE8-94AF-57AC5D094E27}"/>
              </a:ext>
            </a:extLst>
          </p:cNvPr>
          <p:cNvSpPr txBox="1"/>
          <p:nvPr/>
        </p:nvSpPr>
        <p:spPr>
          <a:xfrm>
            <a:off x="754602" y="3719744"/>
            <a:ext cx="53013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Global: </a:t>
            </a:r>
            <a:r>
              <a:rPr lang="en-US" dirty="0" err="1"/>
              <a:t>Convención</a:t>
            </a:r>
            <a:r>
              <a:rPr lang="en-US" dirty="0"/>
              <a:t> para la </a:t>
            </a:r>
            <a:r>
              <a:rPr lang="en-US" dirty="0" err="1"/>
              <a:t>biodiversidad</a:t>
            </a:r>
            <a:endParaRPr lang="en-US" dirty="0"/>
          </a:p>
          <a:p>
            <a:endParaRPr lang="en-US" dirty="0"/>
          </a:p>
          <a:p>
            <a:r>
              <a:rPr lang="en-US" dirty="0"/>
              <a:t>Regional: Observation Tropical de los Andes (GEOBON)</a:t>
            </a:r>
          </a:p>
          <a:p>
            <a:endParaRPr lang="en-US" dirty="0"/>
          </a:p>
          <a:p>
            <a:r>
              <a:rPr lang="en-US" dirty="0"/>
              <a:t>Nacional: Planes </a:t>
            </a:r>
            <a:r>
              <a:rPr lang="en-US" dirty="0" err="1"/>
              <a:t>Nacionales</a:t>
            </a:r>
            <a:r>
              <a:rPr lang="en-US" dirty="0"/>
              <a:t> de Desarrollo</a:t>
            </a:r>
          </a:p>
          <a:p>
            <a:endParaRPr lang="en-US" dirty="0"/>
          </a:p>
          <a:p>
            <a:r>
              <a:rPr lang="en-US" dirty="0"/>
              <a:t>Local: Planes de </a:t>
            </a:r>
            <a:r>
              <a:rPr lang="en-US" dirty="0" err="1"/>
              <a:t>Ordenamiento</a:t>
            </a:r>
            <a:r>
              <a:rPr lang="en-US" dirty="0"/>
              <a:t> Territorial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C5A37-D611-46E5-A100-6538DC677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4" t="14217" r="41553" b="76863"/>
          <a:stretch/>
        </p:blipFill>
        <p:spPr>
          <a:xfrm>
            <a:off x="5965793" y="3003981"/>
            <a:ext cx="2565648" cy="850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EAA2D9-87BB-42C9-9206-24D1A46A5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4" t="46855" r="22427" b="36926"/>
          <a:stretch/>
        </p:blipFill>
        <p:spPr>
          <a:xfrm>
            <a:off x="6480699" y="4008267"/>
            <a:ext cx="1908699" cy="10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27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1CCC22-96D7-4EAC-A67D-A3398CD2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D0EBAD4-62EA-4D9D-84CB-2F28223A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2681288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FC4B85B-45AA-4519-90A4-481430C0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6" y="35381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4CA9FC2-44EF-4B25-899B-A598005A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127" y="1344089"/>
            <a:ext cx="2486321" cy="7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D433780-3EF6-4705-A4E9-22B5B7FF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96" y="4404063"/>
            <a:ext cx="2910267" cy="221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6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9E7F20D-4FEC-42DE-B8EA-09A858C2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743200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AD89A72-4851-4813-9160-1BFB16BC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91403"/>
            <a:ext cx="36576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6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26A74E0-3CA6-4310-9050-A86DBD48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171575"/>
            <a:ext cx="50387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2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6302F29-4A68-419F-9BD7-A81CD90B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47638"/>
            <a:ext cx="6696075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6A2453-580B-42E4-B8A2-BC35CBC1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6025"/>
            <a:ext cx="9144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E5A124B-9A27-457E-BF20-34903E1B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742950"/>
            <a:ext cx="7239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FC029BE-230D-4F55-9930-175254066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76238"/>
            <a:ext cx="478155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8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F874C56-473A-4E90-A403-4BF5EF39B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57250"/>
            <a:ext cx="723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41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708173C-2951-474E-8256-4A45F6A6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966913"/>
            <a:ext cx="31432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DD881A2-4F42-40B4-A516-7A9C103A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213"/>
            <a:ext cx="914400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9F277EC-93B9-4D68-A2C3-8D731344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138363"/>
            <a:ext cx="83058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6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181" y="257322"/>
            <a:ext cx="4507637" cy="1094304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Programa</a:t>
            </a:r>
            <a:r>
              <a:rPr lang="en-US" sz="3600" dirty="0"/>
              <a:t> de </a:t>
            </a:r>
            <a:r>
              <a:rPr lang="en-US" sz="3600" dirty="0" err="1"/>
              <a:t>liderazgo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3AC9-4DB1-4DD3-A958-A7CA4013F993}"/>
              </a:ext>
            </a:extLst>
          </p:cNvPr>
          <p:cNvSpPr txBox="1"/>
          <p:nvPr/>
        </p:nvSpPr>
        <p:spPr>
          <a:xfrm>
            <a:off x="475488" y="1182916"/>
            <a:ext cx="4572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Desarrollar habilidades computacionales y analíticas para el manejo y análisis de datos dirigidos a la conservación de la biodiversidad.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BD79A-8D1D-4FE6-AB8B-D1726DF66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35" t="35273" r="21007" b="22482"/>
          <a:stretch/>
        </p:blipFill>
        <p:spPr>
          <a:xfrm>
            <a:off x="1832940" y="328474"/>
            <a:ext cx="4551065" cy="63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2E4E8A-7164-48B0-B666-399D23E8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" t="13322" r="54369" b="11424"/>
          <a:stretch/>
        </p:blipFill>
        <p:spPr>
          <a:xfrm>
            <a:off x="213063" y="941033"/>
            <a:ext cx="8416194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3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6ECA7-B2B4-4CBD-9F2F-95AC1463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0" t="14703" r="8058" b="7626"/>
          <a:stretch/>
        </p:blipFill>
        <p:spPr>
          <a:xfrm>
            <a:off x="1713390" y="781235"/>
            <a:ext cx="6741187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6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B18780C-2364-4CAB-A4C9-D47465D1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" y="2512381"/>
            <a:ext cx="8710393" cy="28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1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B579C-8F25-43FC-9471-748E1F19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1" r="51651" b="13151"/>
          <a:stretch/>
        </p:blipFill>
        <p:spPr>
          <a:xfrm>
            <a:off x="639192" y="1502545"/>
            <a:ext cx="7520977" cy="32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5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typing on laptop">
            <a:extLst>
              <a:ext uri="{FF2B5EF4-FFF2-40B4-BE49-F238E27FC236}">
                <a16:creationId xmlns:a16="http://schemas.microsoft.com/office/drawing/2014/main" id="{43726737-19FE-4F7F-BC80-AAB74B75D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218059"/>
            <a:ext cx="4048217" cy="2277122"/>
          </a:xfrm>
          <a:prstGeom prst="rect">
            <a:avLst/>
          </a:prstGeom>
        </p:spPr>
      </p:pic>
      <p:pic>
        <p:nvPicPr>
          <p:cNvPr id="7" name="Picture 6" descr="Illuminated server room panel">
            <a:extLst>
              <a:ext uri="{FF2B5EF4-FFF2-40B4-BE49-F238E27FC236}">
                <a16:creationId xmlns:a16="http://schemas.microsoft.com/office/drawing/2014/main" id="{965500AF-5067-46C2-B739-AF279CBF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3307739"/>
            <a:ext cx="3355760" cy="2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1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CAA34-A560-403F-8525-3CA652DDC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2" r="50874" b="11424"/>
          <a:stretch/>
        </p:blipFill>
        <p:spPr>
          <a:xfrm>
            <a:off x="1162975" y="1384917"/>
            <a:ext cx="7473220" cy="32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82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85FA30-F9A9-4F95-85C3-A73745AF3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t="22643" r="51845" b="15566"/>
          <a:stretch/>
        </p:blipFill>
        <p:spPr>
          <a:xfrm>
            <a:off x="719091" y="994298"/>
            <a:ext cx="4216893" cy="1589103"/>
          </a:xfrm>
          <a:prstGeom prst="rect">
            <a:avLst/>
          </a:prstGeom>
        </p:spPr>
      </p:pic>
      <p:pic>
        <p:nvPicPr>
          <p:cNvPr id="1026" name="Picture 2" descr="A jaguar is photographed by a camera trap as part of a large-scale census of jaguars in the Amazon ... &#10;© Santiago Espinosa">
            <a:extLst>
              <a:ext uri="{FF2B5EF4-FFF2-40B4-BE49-F238E27FC236}">
                <a16:creationId xmlns:a16="http://schemas.microsoft.com/office/drawing/2014/main" id="{92115F18-02AD-401E-8537-C19D1186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384" y="3429000"/>
            <a:ext cx="2895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59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59FB6-4395-414C-971E-3592A3606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2" t="20572" r="58544" b="13495"/>
          <a:stretch/>
        </p:blipFill>
        <p:spPr>
          <a:xfrm>
            <a:off x="603683" y="958789"/>
            <a:ext cx="5922752" cy="33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9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F4879D-25C9-45A1-8303-CC7A78A1A4CC}"/>
              </a:ext>
            </a:extLst>
          </p:cNvPr>
          <p:cNvGrpSpPr/>
          <p:nvPr/>
        </p:nvGrpSpPr>
        <p:grpSpPr>
          <a:xfrm>
            <a:off x="1411548" y="648070"/>
            <a:ext cx="5845133" cy="4181382"/>
            <a:chOff x="1411548" y="648070"/>
            <a:chExt cx="5845133" cy="41813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EAF9B7-D628-4DCC-8C09-E8910AC26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088" t="14704" r="8349" b="21090"/>
            <a:stretch/>
          </p:blipFill>
          <p:spPr>
            <a:xfrm>
              <a:off x="1411548" y="1775533"/>
              <a:ext cx="5845133" cy="30539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3C2503-CE8D-4383-9002-6130EFF39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9180" r="874" b="50000"/>
            <a:stretch/>
          </p:blipFill>
          <p:spPr>
            <a:xfrm>
              <a:off x="1864311" y="648070"/>
              <a:ext cx="4492101" cy="1049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275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7C7B3-754E-4B77-848B-EBA42147B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4" t="13021" r="970" b="4995"/>
          <a:stretch/>
        </p:blipFill>
        <p:spPr>
          <a:xfrm>
            <a:off x="-19159" y="497149"/>
            <a:ext cx="9163160" cy="52910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79F792-13CC-4F43-9CC4-9E6D355D9366}"/>
              </a:ext>
            </a:extLst>
          </p:cNvPr>
          <p:cNvCxnSpPr>
            <a:cxnSpLocks/>
          </p:cNvCxnSpPr>
          <p:nvPr/>
        </p:nvCxnSpPr>
        <p:spPr>
          <a:xfrm flipV="1">
            <a:off x="2787588" y="5211193"/>
            <a:ext cx="1" cy="186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F2AB3D-7748-481E-B6F2-E31938DDF612}"/>
              </a:ext>
            </a:extLst>
          </p:cNvPr>
          <p:cNvCxnSpPr>
            <a:cxnSpLocks/>
          </p:cNvCxnSpPr>
          <p:nvPr/>
        </p:nvCxnSpPr>
        <p:spPr>
          <a:xfrm flipV="1">
            <a:off x="3747856" y="5211193"/>
            <a:ext cx="1" cy="186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7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181" y="72656"/>
            <a:ext cx="4507637" cy="712435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Dirigido</a:t>
            </a:r>
            <a:r>
              <a:rPr lang="en-US" sz="3600" dirty="0"/>
              <a:t>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282172" y="889869"/>
            <a:ext cx="53018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Jovenes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proceso</a:t>
            </a:r>
            <a:r>
              <a:rPr lang="en-US" sz="2800" dirty="0"/>
              <a:t> de </a:t>
            </a:r>
            <a:r>
              <a:rPr lang="en-US" sz="2800" dirty="0" err="1"/>
              <a:t>formación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ciencia</a:t>
            </a:r>
            <a:r>
              <a:rPr lang="en-US" sz="2800" dirty="0"/>
              <a:t> y </a:t>
            </a:r>
            <a:r>
              <a:rPr lang="en-US" sz="2800" dirty="0" err="1"/>
              <a:t>práctica</a:t>
            </a:r>
            <a:r>
              <a:rPr lang="en-US" sz="2800" dirty="0"/>
              <a:t> de la </a:t>
            </a:r>
            <a:r>
              <a:rPr lang="en-US" sz="2800" dirty="0" err="1"/>
              <a:t>conservación</a:t>
            </a:r>
            <a:r>
              <a:rPr lang="en-US" sz="2800" dirty="0"/>
              <a:t> de la </a:t>
            </a:r>
            <a:r>
              <a:rPr lang="en-US" sz="2800" dirty="0" err="1"/>
              <a:t>biodiversidad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 err="1"/>
              <a:t>Queremos</a:t>
            </a:r>
            <a:r>
              <a:rPr lang="en-US" sz="2800" dirty="0"/>
              <a:t> que </a:t>
            </a:r>
            <a:r>
              <a:rPr lang="en-US" sz="2800" dirty="0" err="1"/>
              <a:t>nos</a:t>
            </a:r>
            <a:r>
              <a:rPr lang="en-US" sz="2800" dirty="0"/>
              <a:t> una </a:t>
            </a:r>
            <a:r>
              <a:rPr lang="en-US" sz="2800" dirty="0" err="1"/>
              <a:t>nuestra</a:t>
            </a:r>
            <a:r>
              <a:rPr lang="en-US" sz="2800" dirty="0"/>
              <a:t> </a:t>
            </a:r>
            <a:r>
              <a:rPr lang="en-US" sz="2800" dirty="0" err="1"/>
              <a:t>lengua</a:t>
            </a:r>
            <a:r>
              <a:rPr lang="en-US" sz="2800" dirty="0"/>
              <a:t> </a:t>
            </a:r>
            <a:r>
              <a:rPr lang="en-US" sz="2800" dirty="0" err="1"/>
              <a:t>común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Queremos</a:t>
            </a:r>
            <a:r>
              <a:rPr lang="en-US" sz="2800" dirty="0"/>
              <a:t> que </a:t>
            </a:r>
            <a:r>
              <a:rPr lang="en-US" sz="2800" dirty="0" err="1"/>
              <a:t>nos</a:t>
            </a:r>
            <a:r>
              <a:rPr lang="en-US" sz="2800" dirty="0"/>
              <a:t> una la </a:t>
            </a:r>
            <a:r>
              <a:rPr lang="en-US" sz="2800" dirty="0" err="1"/>
              <a:t>geografia</a:t>
            </a:r>
            <a:r>
              <a:rPr lang="en-US" sz="2800" dirty="0"/>
              <a:t>, la </a:t>
            </a:r>
            <a:r>
              <a:rPr lang="en-US" sz="2800" dirty="0" err="1"/>
              <a:t>cultura</a:t>
            </a:r>
            <a:r>
              <a:rPr lang="en-US" sz="2800" dirty="0"/>
              <a:t> y la gran </a:t>
            </a:r>
            <a:r>
              <a:rPr lang="en-US" sz="2800" dirty="0" err="1"/>
              <a:t>biodiversidad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la que </a:t>
            </a:r>
            <a:r>
              <a:rPr lang="en-US" sz="2800" dirty="0" err="1"/>
              <a:t>vivimos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226CE-E0AF-4C58-BBDC-B28811D6ACE2}"/>
              </a:ext>
            </a:extLst>
          </p:cNvPr>
          <p:cNvSpPr txBox="1"/>
          <p:nvPr/>
        </p:nvSpPr>
        <p:spPr>
          <a:xfrm>
            <a:off x="5682886" y="3992538"/>
            <a:ext cx="3336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Empezaremos</a:t>
            </a:r>
            <a:r>
              <a:rPr lang="en-US" sz="2400" dirty="0"/>
              <a:t> con </a:t>
            </a:r>
            <a:r>
              <a:rPr lang="en-US" sz="2400" dirty="0" err="1"/>
              <a:t>jovenes</a:t>
            </a:r>
            <a:r>
              <a:rPr lang="en-US" sz="2400" dirty="0"/>
              <a:t> 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Bolivia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Colombia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Ecuador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63D67-6C4C-4E20-8541-7B2AE69E65F4}"/>
              </a:ext>
            </a:extLst>
          </p:cNvPr>
          <p:cNvSpPr txBox="1"/>
          <p:nvPr/>
        </p:nvSpPr>
        <p:spPr>
          <a:xfrm>
            <a:off x="5984659" y="2625117"/>
            <a:ext cx="16823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Español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7574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D52B8-46C8-43D9-96E5-277EEAB70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t="11812" r="1359" b="10518"/>
          <a:stretch/>
        </p:blipFill>
        <p:spPr>
          <a:xfrm>
            <a:off x="150920" y="896645"/>
            <a:ext cx="8944924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7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D7E69-637F-41E1-8E22-BEE2401E7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15048" r="10389" b="9698"/>
          <a:stretch/>
        </p:blipFill>
        <p:spPr>
          <a:xfrm>
            <a:off x="577048" y="479393"/>
            <a:ext cx="2496539" cy="178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62947-E76F-4EA8-B9C3-FA0F30B69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1" t="23333" r="22236" b="15911"/>
          <a:stretch/>
        </p:blipFill>
        <p:spPr>
          <a:xfrm>
            <a:off x="2840854" y="1926454"/>
            <a:ext cx="5033640" cy="45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5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BE8A-9129-4EDC-A52D-B06E00F26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0" t="20960" r="21748" b="7066"/>
          <a:stretch/>
        </p:blipFill>
        <p:spPr>
          <a:xfrm>
            <a:off x="896645" y="1003178"/>
            <a:ext cx="7741327" cy="55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75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F0958-6504-4865-A504-A97152300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19" t="16157" r="15596" b="7512"/>
          <a:stretch/>
        </p:blipFill>
        <p:spPr>
          <a:xfrm>
            <a:off x="1812021" y="260057"/>
            <a:ext cx="5056913" cy="51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0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049C9-2E01-4E86-A59F-00936A65C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06" t="10285" r="7706" b="49667"/>
          <a:stretch/>
        </p:blipFill>
        <p:spPr>
          <a:xfrm>
            <a:off x="1493239" y="226502"/>
            <a:ext cx="6517363" cy="21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23C0C-0A8C-40AE-BE9E-D46C9D58F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2" r="50642" b="21213"/>
          <a:stretch/>
        </p:blipFill>
        <p:spPr>
          <a:xfrm>
            <a:off x="541538" y="850791"/>
            <a:ext cx="8305852" cy="25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0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E78D90-6C93-43EA-9B19-C4F82736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" t="35760" r="64562" b="42147"/>
          <a:stretch/>
        </p:blipFill>
        <p:spPr>
          <a:xfrm>
            <a:off x="177552" y="1695633"/>
            <a:ext cx="9145674" cy="18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F3090-5938-4CC5-8981-8CFAD9F7A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5" t="21262" r="52231" b="15221"/>
          <a:stretch/>
        </p:blipFill>
        <p:spPr>
          <a:xfrm>
            <a:off x="958788" y="585925"/>
            <a:ext cx="7244180" cy="53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3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92761-3796-4287-9BF8-BD091E7FC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93" t="14128" r="18384" b="13124"/>
          <a:stretch/>
        </p:blipFill>
        <p:spPr>
          <a:xfrm>
            <a:off x="2228294" y="292962"/>
            <a:ext cx="4783245" cy="6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8ACB689-2F2E-4A38-8AFE-E5CDEC9A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87"/>
            <a:ext cx="9144000" cy="60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3A67954-2802-47D5-9758-4BAFFFA9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49178"/>
            <a:ext cx="5778114" cy="58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6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75774" y="1315600"/>
            <a:ext cx="51260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Serie de </a:t>
            </a:r>
            <a:r>
              <a:rPr lang="en-US" sz="2800" dirty="0" err="1"/>
              <a:t>talleres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Básicos</a:t>
            </a:r>
            <a:r>
              <a:rPr lang="en-US" sz="2800" b="1" dirty="0"/>
              <a:t> (</a:t>
            </a:r>
            <a:r>
              <a:rPr lang="en-US" sz="2800" b="1" dirty="0" err="1"/>
              <a:t>esta</a:t>
            </a:r>
            <a:r>
              <a:rPr lang="en-US" sz="2800" b="1" dirty="0"/>
              <a:t> </a:t>
            </a:r>
            <a:r>
              <a:rPr lang="en-US" sz="2800" b="1" dirty="0" err="1"/>
              <a:t>serie</a:t>
            </a:r>
            <a:r>
              <a:rPr lang="en-US" sz="2800" b="1" dirty="0"/>
              <a:t> de 5 </a:t>
            </a:r>
            <a:r>
              <a:rPr lang="en-US" sz="2800" b="1" dirty="0" err="1"/>
              <a:t>talleres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Avanzados</a:t>
            </a:r>
            <a:r>
              <a:rPr lang="en-US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(</a:t>
            </a:r>
            <a:r>
              <a:rPr lang="en-US" sz="2800" dirty="0" err="1"/>
              <a:t>estadística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aplicados</a:t>
            </a:r>
            <a:r>
              <a:rPr lang="en-US" sz="2800" dirty="0"/>
              <a:t> a la </a:t>
            </a:r>
            <a:r>
              <a:rPr lang="en-US" sz="2800" dirty="0" err="1"/>
              <a:t>conservación</a:t>
            </a:r>
            <a:r>
              <a:rPr lang="en-US" sz="2800" dirty="0"/>
              <a:t> de la </a:t>
            </a:r>
            <a:r>
              <a:rPr lang="en-US" sz="2800" dirty="0" err="1"/>
              <a:t>biodiversidad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Módulos</a:t>
            </a:r>
            <a:r>
              <a:rPr lang="en-US" sz="2800" dirty="0"/>
              <a:t> </a:t>
            </a:r>
            <a:r>
              <a:rPr lang="en-US" sz="2800" dirty="0" err="1"/>
              <a:t>especializados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3D8AD-C2F1-4CD4-A07D-2D78C78256B7}"/>
              </a:ext>
            </a:extLst>
          </p:cNvPr>
          <p:cNvSpPr txBox="1"/>
          <p:nvPr/>
        </p:nvSpPr>
        <p:spPr>
          <a:xfrm>
            <a:off x="5601810" y="1775535"/>
            <a:ext cx="3066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/>
              <a:t>Introducción</a:t>
            </a:r>
            <a:r>
              <a:rPr lang="en-US" sz="2400" b="1" dirty="0"/>
              <a:t> general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Introducción</a:t>
            </a:r>
            <a:r>
              <a:rPr lang="en-US" sz="2400" b="1" dirty="0"/>
              <a:t> a R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Manejado</a:t>
            </a:r>
            <a:r>
              <a:rPr lang="en-US" sz="2400" b="1" dirty="0"/>
              <a:t> </a:t>
            </a:r>
            <a:r>
              <a:rPr lang="en-US" sz="2400" b="1" dirty="0" err="1"/>
              <a:t>datos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Visualización</a:t>
            </a:r>
            <a:r>
              <a:rPr lang="en-US" sz="2400" b="1" dirty="0"/>
              <a:t>: ggplot2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Programación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69968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CF6C51A-54BF-4BDB-9F58-DBA0D6ACE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009775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86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92A63-B3CA-4B25-A13B-4803BC866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0" t="13830" r="9920" b="4184"/>
          <a:stretch/>
        </p:blipFill>
        <p:spPr>
          <a:xfrm>
            <a:off x="5493695" y="2498792"/>
            <a:ext cx="2743201" cy="2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0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3DD777E-ADC7-4C1E-828C-60CECCB1B5C3}"/>
              </a:ext>
            </a:extLst>
          </p:cNvPr>
          <p:cNvSpPr/>
          <p:nvPr/>
        </p:nvSpPr>
        <p:spPr>
          <a:xfrm>
            <a:off x="2240970" y="685798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Manipular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2B66C1-C19A-47E8-B3A8-1D12B1FD3866}"/>
              </a:ext>
            </a:extLst>
          </p:cNvPr>
          <p:cNvSpPr/>
          <p:nvPr/>
        </p:nvSpPr>
        <p:spPr>
          <a:xfrm>
            <a:off x="346363" y="131616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Cargar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7F6F6-1D0C-4555-A704-BC935CAE28A1}"/>
              </a:ext>
            </a:extLst>
          </p:cNvPr>
          <p:cNvSpPr/>
          <p:nvPr/>
        </p:nvSpPr>
        <p:spPr>
          <a:xfrm>
            <a:off x="4395356" y="1369654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Visualizar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317C90-25D0-4B93-AB16-2685D42C5452}"/>
              </a:ext>
            </a:extLst>
          </p:cNvPr>
          <p:cNvSpPr/>
          <p:nvPr/>
        </p:nvSpPr>
        <p:spPr>
          <a:xfrm>
            <a:off x="5766960" y="2617131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Modelar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90A47E-8091-4A5C-9310-A97C59F6FF85}"/>
              </a:ext>
            </a:extLst>
          </p:cNvPr>
          <p:cNvSpPr/>
          <p:nvPr/>
        </p:nvSpPr>
        <p:spPr>
          <a:xfrm>
            <a:off x="7138564" y="4052739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Reportar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EE44AD-8608-4C61-A6CC-C359C1964254}"/>
              </a:ext>
            </a:extLst>
          </p:cNvPr>
          <p:cNvSpPr/>
          <p:nvPr/>
        </p:nvSpPr>
        <p:spPr>
          <a:xfrm>
            <a:off x="346363" y="4097221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Analizar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spaciales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D455B4-8324-412F-9AD7-9EAAC9BF7C39}"/>
              </a:ext>
            </a:extLst>
          </p:cNvPr>
          <p:cNvSpPr/>
          <p:nvPr/>
        </p:nvSpPr>
        <p:spPr>
          <a:xfrm>
            <a:off x="5377288" y="5026852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Escribir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sus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paquetes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21EF81-CEE4-4197-9F5E-C0C3967C5DE4}"/>
              </a:ext>
            </a:extLst>
          </p:cNvPr>
          <p:cNvSpPr/>
          <p:nvPr/>
        </p:nvSpPr>
        <p:spPr>
          <a:xfrm>
            <a:off x="135082" y="1567224"/>
            <a:ext cx="734284" cy="240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xlxs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BB2773-92A8-4867-8BDE-AE87F7C7BD0E}"/>
              </a:ext>
            </a:extLst>
          </p:cNvPr>
          <p:cNvSpPr/>
          <p:nvPr/>
        </p:nvSpPr>
        <p:spPr>
          <a:xfrm>
            <a:off x="2225391" y="2121405"/>
            <a:ext cx="734284" cy="580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dplyr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tdyr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04938-48A7-48A8-B94A-EF52D8528B16}"/>
              </a:ext>
            </a:extLst>
          </p:cNvPr>
          <p:cNvSpPr/>
          <p:nvPr/>
        </p:nvSpPr>
        <p:spPr>
          <a:xfrm>
            <a:off x="3990109" y="2770625"/>
            <a:ext cx="949033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ggplot2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leaflet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E005E-8655-4583-9E61-5F46986244AD}"/>
              </a:ext>
            </a:extLst>
          </p:cNvPr>
          <p:cNvSpPr/>
          <p:nvPr/>
        </p:nvSpPr>
        <p:spPr>
          <a:xfrm>
            <a:off x="5048242" y="3796288"/>
            <a:ext cx="949033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car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mgcv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FDB5B5-1EF9-468D-821B-A8E5F76428CD}"/>
              </a:ext>
            </a:extLst>
          </p:cNvPr>
          <p:cNvSpPr/>
          <p:nvPr/>
        </p:nvSpPr>
        <p:spPr>
          <a:xfrm>
            <a:off x="7434723" y="5488347"/>
            <a:ext cx="1437411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shiny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 Markdown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6BF13-0B2F-4E0D-9989-5EDFB961EAC2}"/>
              </a:ext>
            </a:extLst>
          </p:cNvPr>
          <p:cNvSpPr/>
          <p:nvPr/>
        </p:nvSpPr>
        <p:spPr>
          <a:xfrm>
            <a:off x="502224" y="5523387"/>
            <a:ext cx="1414885" cy="1054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sp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Sf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rgdal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Maptools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9D0066-737A-419D-A94A-53E69159276E}"/>
              </a:ext>
            </a:extLst>
          </p:cNvPr>
          <p:cNvSpPr/>
          <p:nvPr/>
        </p:nvSpPr>
        <p:spPr>
          <a:xfrm>
            <a:off x="6265719" y="6380018"/>
            <a:ext cx="1168980" cy="3814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devtools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E5DF518-D98C-43E4-8B51-296DD1826159}"/>
              </a:ext>
            </a:extLst>
          </p:cNvPr>
          <p:cNvSpPr/>
          <p:nvPr/>
        </p:nvSpPr>
        <p:spPr>
          <a:xfrm>
            <a:off x="6201194" y="691282"/>
            <a:ext cx="2006353" cy="894554"/>
          </a:xfrm>
          <a:custGeom>
            <a:avLst/>
            <a:gdLst>
              <a:gd name="connsiteX0" fmla="*/ 0 w 2006353"/>
              <a:gd name="connsiteY0" fmla="*/ 0 h 894554"/>
              <a:gd name="connsiteX1" fmla="*/ 519692 w 2006353"/>
              <a:gd name="connsiteY1" fmla="*/ 0 h 894554"/>
              <a:gd name="connsiteX2" fmla="*/ 1054975 w 2006353"/>
              <a:gd name="connsiteY2" fmla="*/ 0 h 894554"/>
              <a:gd name="connsiteX3" fmla="*/ 1559076 w 2006353"/>
              <a:gd name="connsiteY3" fmla="*/ 0 h 894554"/>
              <a:gd name="connsiteX4" fmla="*/ 1773769 w 2006353"/>
              <a:gd name="connsiteY4" fmla="*/ 214693 h 894554"/>
              <a:gd name="connsiteX5" fmla="*/ 2006353 w 2006353"/>
              <a:gd name="connsiteY5" fmla="*/ 447277 h 894554"/>
              <a:gd name="connsiteX6" fmla="*/ 1782715 w 2006353"/>
              <a:gd name="connsiteY6" fmla="*/ 670916 h 894554"/>
              <a:gd name="connsiteX7" fmla="*/ 1559076 w 2006353"/>
              <a:gd name="connsiteY7" fmla="*/ 894554 h 894554"/>
              <a:gd name="connsiteX8" fmla="*/ 1054975 w 2006353"/>
              <a:gd name="connsiteY8" fmla="*/ 894554 h 894554"/>
              <a:gd name="connsiteX9" fmla="*/ 535283 w 2006353"/>
              <a:gd name="connsiteY9" fmla="*/ 894554 h 894554"/>
              <a:gd name="connsiteX10" fmla="*/ 0 w 2006353"/>
              <a:gd name="connsiteY10" fmla="*/ 894554 h 894554"/>
              <a:gd name="connsiteX11" fmla="*/ 219166 w 2006353"/>
              <a:gd name="connsiteY11" fmla="*/ 675388 h 894554"/>
              <a:gd name="connsiteX12" fmla="*/ 447277 w 2006353"/>
              <a:gd name="connsiteY12" fmla="*/ 447277 h 894554"/>
              <a:gd name="connsiteX13" fmla="*/ 223639 w 2006353"/>
              <a:gd name="connsiteY13" fmla="*/ 223639 h 894554"/>
              <a:gd name="connsiteX14" fmla="*/ 0 w 2006353"/>
              <a:gd name="connsiteY14" fmla="*/ 0 h 89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6353" h="894554" fill="none" extrusionOk="0">
                <a:moveTo>
                  <a:pt x="0" y="0"/>
                </a:moveTo>
                <a:cubicBezTo>
                  <a:pt x="135037" y="-11371"/>
                  <a:pt x="327027" y="24632"/>
                  <a:pt x="519692" y="0"/>
                </a:cubicBezTo>
                <a:cubicBezTo>
                  <a:pt x="712357" y="-24632"/>
                  <a:pt x="800662" y="29961"/>
                  <a:pt x="1054975" y="0"/>
                </a:cubicBezTo>
                <a:cubicBezTo>
                  <a:pt x="1309288" y="-29961"/>
                  <a:pt x="1358193" y="16436"/>
                  <a:pt x="1559076" y="0"/>
                </a:cubicBezTo>
                <a:cubicBezTo>
                  <a:pt x="1616546" y="44486"/>
                  <a:pt x="1692949" y="171101"/>
                  <a:pt x="1773769" y="214693"/>
                </a:cubicBezTo>
                <a:cubicBezTo>
                  <a:pt x="1854589" y="258285"/>
                  <a:pt x="1929213" y="392775"/>
                  <a:pt x="2006353" y="447277"/>
                </a:cubicBezTo>
                <a:cubicBezTo>
                  <a:pt x="1946221" y="509300"/>
                  <a:pt x="1838440" y="591832"/>
                  <a:pt x="1782715" y="670916"/>
                </a:cubicBezTo>
                <a:cubicBezTo>
                  <a:pt x="1726990" y="750000"/>
                  <a:pt x="1608623" y="797447"/>
                  <a:pt x="1559076" y="894554"/>
                </a:cubicBezTo>
                <a:cubicBezTo>
                  <a:pt x="1457389" y="931892"/>
                  <a:pt x="1222039" y="862057"/>
                  <a:pt x="1054975" y="894554"/>
                </a:cubicBezTo>
                <a:cubicBezTo>
                  <a:pt x="887911" y="927051"/>
                  <a:pt x="728332" y="837367"/>
                  <a:pt x="535283" y="894554"/>
                </a:cubicBezTo>
                <a:cubicBezTo>
                  <a:pt x="342234" y="951741"/>
                  <a:pt x="129320" y="892505"/>
                  <a:pt x="0" y="894554"/>
                </a:cubicBezTo>
                <a:cubicBezTo>
                  <a:pt x="51838" y="837164"/>
                  <a:pt x="131652" y="801797"/>
                  <a:pt x="219166" y="675388"/>
                </a:cubicBezTo>
                <a:cubicBezTo>
                  <a:pt x="306680" y="548979"/>
                  <a:pt x="417092" y="511372"/>
                  <a:pt x="447277" y="447277"/>
                </a:cubicBezTo>
                <a:cubicBezTo>
                  <a:pt x="337302" y="358461"/>
                  <a:pt x="321270" y="275957"/>
                  <a:pt x="223639" y="223639"/>
                </a:cubicBezTo>
                <a:cubicBezTo>
                  <a:pt x="126008" y="171321"/>
                  <a:pt x="86973" y="56833"/>
                  <a:pt x="0" y="0"/>
                </a:cubicBezTo>
                <a:close/>
              </a:path>
              <a:path w="2006353" h="894554" stroke="0" extrusionOk="0">
                <a:moveTo>
                  <a:pt x="0" y="0"/>
                </a:moveTo>
                <a:cubicBezTo>
                  <a:pt x="230114" y="-17545"/>
                  <a:pt x="305927" y="14563"/>
                  <a:pt x="488510" y="0"/>
                </a:cubicBezTo>
                <a:cubicBezTo>
                  <a:pt x="671093" y="-14563"/>
                  <a:pt x="873403" y="55319"/>
                  <a:pt x="1008202" y="0"/>
                </a:cubicBezTo>
                <a:cubicBezTo>
                  <a:pt x="1143001" y="-55319"/>
                  <a:pt x="1319108" y="1434"/>
                  <a:pt x="1559076" y="0"/>
                </a:cubicBezTo>
                <a:cubicBezTo>
                  <a:pt x="1619504" y="52755"/>
                  <a:pt x="1689360" y="146442"/>
                  <a:pt x="1782715" y="223639"/>
                </a:cubicBezTo>
                <a:cubicBezTo>
                  <a:pt x="1876070" y="300836"/>
                  <a:pt x="1943941" y="396371"/>
                  <a:pt x="2006353" y="447277"/>
                </a:cubicBezTo>
                <a:cubicBezTo>
                  <a:pt x="1932892" y="530486"/>
                  <a:pt x="1834062" y="569725"/>
                  <a:pt x="1773769" y="679861"/>
                </a:cubicBezTo>
                <a:cubicBezTo>
                  <a:pt x="1713476" y="789997"/>
                  <a:pt x="1605264" y="823007"/>
                  <a:pt x="1559076" y="894554"/>
                </a:cubicBezTo>
                <a:cubicBezTo>
                  <a:pt x="1398976" y="937565"/>
                  <a:pt x="1166758" y="843282"/>
                  <a:pt x="1054975" y="894554"/>
                </a:cubicBezTo>
                <a:cubicBezTo>
                  <a:pt x="943192" y="945826"/>
                  <a:pt x="663077" y="856215"/>
                  <a:pt x="519692" y="894554"/>
                </a:cubicBezTo>
                <a:cubicBezTo>
                  <a:pt x="376307" y="932893"/>
                  <a:pt x="132129" y="850571"/>
                  <a:pt x="0" y="894554"/>
                </a:cubicBezTo>
                <a:cubicBezTo>
                  <a:pt x="82885" y="784275"/>
                  <a:pt x="171616" y="774356"/>
                  <a:pt x="223639" y="670916"/>
                </a:cubicBezTo>
                <a:cubicBezTo>
                  <a:pt x="275661" y="567476"/>
                  <a:pt x="412998" y="522071"/>
                  <a:pt x="447277" y="447277"/>
                </a:cubicBezTo>
                <a:cubicBezTo>
                  <a:pt x="333737" y="376850"/>
                  <a:pt x="295967" y="272175"/>
                  <a:pt x="232584" y="232584"/>
                </a:cubicBezTo>
                <a:cubicBezTo>
                  <a:pt x="169201" y="192993"/>
                  <a:pt x="121038" y="8667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474481696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29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3DD777E-ADC7-4C1E-828C-60CECCB1B5C3}"/>
              </a:ext>
            </a:extLst>
          </p:cNvPr>
          <p:cNvSpPr/>
          <p:nvPr/>
        </p:nvSpPr>
        <p:spPr>
          <a:xfrm>
            <a:off x="2240970" y="685798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Manipular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2B66C1-C19A-47E8-B3A8-1D12B1FD3866}"/>
              </a:ext>
            </a:extLst>
          </p:cNvPr>
          <p:cNvSpPr/>
          <p:nvPr/>
        </p:nvSpPr>
        <p:spPr>
          <a:xfrm>
            <a:off x="346363" y="131616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Cargar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7F6F6-1D0C-4555-A704-BC935CAE28A1}"/>
              </a:ext>
            </a:extLst>
          </p:cNvPr>
          <p:cNvSpPr/>
          <p:nvPr/>
        </p:nvSpPr>
        <p:spPr>
          <a:xfrm>
            <a:off x="4395356" y="1369654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Visualizar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317C90-25D0-4B93-AB16-2685D42C5452}"/>
              </a:ext>
            </a:extLst>
          </p:cNvPr>
          <p:cNvSpPr/>
          <p:nvPr/>
        </p:nvSpPr>
        <p:spPr>
          <a:xfrm>
            <a:off x="5766960" y="2617131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Modelar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90A47E-8091-4A5C-9310-A97C59F6FF85}"/>
              </a:ext>
            </a:extLst>
          </p:cNvPr>
          <p:cNvSpPr/>
          <p:nvPr/>
        </p:nvSpPr>
        <p:spPr>
          <a:xfrm>
            <a:off x="7138564" y="4052739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Reportar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EE44AD-8608-4C61-A6CC-C359C1964254}"/>
              </a:ext>
            </a:extLst>
          </p:cNvPr>
          <p:cNvSpPr/>
          <p:nvPr/>
        </p:nvSpPr>
        <p:spPr>
          <a:xfrm>
            <a:off x="346363" y="4097221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Analizar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spaciales</a:t>
            </a:r>
            <a:endParaRPr lang="en-US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D455B4-8324-412F-9AD7-9EAAC9BF7C39}"/>
              </a:ext>
            </a:extLst>
          </p:cNvPr>
          <p:cNvSpPr/>
          <p:nvPr/>
        </p:nvSpPr>
        <p:spPr>
          <a:xfrm>
            <a:off x="5377288" y="5026852"/>
            <a:ext cx="1437411" cy="1435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Escribir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sus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paquetes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  <a:cs typeface="Arial" panose="020B0604020202020204" pitchFamily="34" charset="0"/>
              </a:rPr>
              <a:t> 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21EF81-CEE4-4197-9F5E-C0C3967C5DE4}"/>
              </a:ext>
            </a:extLst>
          </p:cNvPr>
          <p:cNvSpPr/>
          <p:nvPr/>
        </p:nvSpPr>
        <p:spPr>
          <a:xfrm>
            <a:off x="135082" y="1567224"/>
            <a:ext cx="734284" cy="2407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xlxs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BB2773-92A8-4867-8BDE-AE87F7C7BD0E}"/>
              </a:ext>
            </a:extLst>
          </p:cNvPr>
          <p:cNvSpPr/>
          <p:nvPr/>
        </p:nvSpPr>
        <p:spPr>
          <a:xfrm>
            <a:off x="2225391" y="2121405"/>
            <a:ext cx="734284" cy="580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dplyr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tdyr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04938-48A7-48A8-B94A-EF52D8528B16}"/>
              </a:ext>
            </a:extLst>
          </p:cNvPr>
          <p:cNvSpPr/>
          <p:nvPr/>
        </p:nvSpPr>
        <p:spPr>
          <a:xfrm>
            <a:off x="3990109" y="2770625"/>
            <a:ext cx="949033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ggplot2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leaflet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E005E-8655-4583-9E61-5F46986244AD}"/>
              </a:ext>
            </a:extLst>
          </p:cNvPr>
          <p:cNvSpPr/>
          <p:nvPr/>
        </p:nvSpPr>
        <p:spPr>
          <a:xfrm>
            <a:off x="5048242" y="3796288"/>
            <a:ext cx="949033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car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mgcv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FDB5B5-1EF9-468D-821B-A8E5F76428CD}"/>
              </a:ext>
            </a:extLst>
          </p:cNvPr>
          <p:cNvSpPr/>
          <p:nvPr/>
        </p:nvSpPr>
        <p:spPr>
          <a:xfrm>
            <a:off x="7434723" y="5488347"/>
            <a:ext cx="1437411" cy="5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shiny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 Markdown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6BF13-0B2F-4E0D-9989-5EDFB961EAC2}"/>
              </a:ext>
            </a:extLst>
          </p:cNvPr>
          <p:cNvSpPr/>
          <p:nvPr/>
        </p:nvSpPr>
        <p:spPr>
          <a:xfrm>
            <a:off x="502224" y="5523387"/>
            <a:ext cx="1414885" cy="1054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sp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Sf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rgdal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Maptools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9D0066-737A-419D-A94A-53E69159276E}"/>
              </a:ext>
            </a:extLst>
          </p:cNvPr>
          <p:cNvSpPr/>
          <p:nvPr/>
        </p:nvSpPr>
        <p:spPr>
          <a:xfrm>
            <a:off x="6265719" y="6380018"/>
            <a:ext cx="1168980" cy="3814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devtools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CE5DF518-D98C-43E4-8B51-296DD1826159}"/>
              </a:ext>
            </a:extLst>
          </p:cNvPr>
          <p:cNvSpPr/>
          <p:nvPr/>
        </p:nvSpPr>
        <p:spPr>
          <a:xfrm>
            <a:off x="6201194" y="691282"/>
            <a:ext cx="2006353" cy="894554"/>
          </a:xfrm>
          <a:custGeom>
            <a:avLst/>
            <a:gdLst>
              <a:gd name="connsiteX0" fmla="*/ 0 w 2006353"/>
              <a:gd name="connsiteY0" fmla="*/ 0 h 894554"/>
              <a:gd name="connsiteX1" fmla="*/ 519692 w 2006353"/>
              <a:gd name="connsiteY1" fmla="*/ 0 h 894554"/>
              <a:gd name="connsiteX2" fmla="*/ 1054975 w 2006353"/>
              <a:gd name="connsiteY2" fmla="*/ 0 h 894554"/>
              <a:gd name="connsiteX3" fmla="*/ 1559076 w 2006353"/>
              <a:gd name="connsiteY3" fmla="*/ 0 h 894554"/>
              <a:gd name="connsiteX4" fmla="*/ 1773769 w 2006353"/>
              <a:gd name="connsiteY4" fmla="*/ 214693 h 894554"/>
              <a:gd name="connsiteX5" fmla="*/ 2006353 w 2006353"/>
              <a:gd name="connsiteY5" fmla="*/ 447277 h 894554"/>
              <a:gd name="connsiteX6" fmla="*/ 1782715 w 2006353"/>
              <a:gd name="connsiteY6" fmla="*/ 670916 h 894554"/>
              <a:gd name="connsiteX7" fmla="*/ 1559076 w 2006353"/>
              <a:gd name="connsiteY7" fmla="*/ 894554 h 894554"/>
              <a:gd name="connsiteX8" fmla="*/ 1054975 w 2006353"/>
              <a:gd name="connsiteY8" fmla="*/ 894554 h 894554"/>
              <a:gd name="connsiteX9" fmla="*/ 535283 w 2006353"/>
              <a:gd name="connsiteY9" fmla="*/ 894554 h 894554"/>
              <a:gd name="connsiteX10" fmla="*/ 0 w 2006353"/>
              <a:gd name="connsiteY10" fmla="*/ 894554 h 894554"/>
              <a:gd name="connsiteX11" fmla="*/ 219166 w 2006353"/>
              <a:gd name="connsiteY11" fmla="*/ 675388 h 894554"/>
              <a:gd name="connsiteX12" fmla="*/ 447277 w 2006353"/>
              <a:gd name="connsiteY12" fmla="*/ 447277 h 894554"/>
              <a:gd name="connsiteX13" fmla="*/ 223639 w 2006353"/>
              <a:gd name="connsiteY13" fmla="*/ 223639 h 894554"/>
              <a:gd name="connsiteX14" fmla="*/ 0 w 2006353"/>
              <a:gd name="connsiteY14" fmla="*/ 0 h 89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6353" h="894554" fill="none" extrusionOk="0">
                <a:moveTo>
                  <a:pt x="0" y="0"/>
                </a:moveTo>
                <a:cubicBezTo>
                  <a:pt x="135037" y="-11371"/>
                  <a:pt x="327027" y="24632"/>
                  <a:pt x="519692" y="0"/>
                </a:cubicBezTo>
                <a:cubicBezTo>
                  <a:pt x="712357" y="-24632"/>
                  <a:pt x="800662" y="29961"/>
                  <a:pt x="1054975" y="0"/>
                </a:cubicBezTo>
                <a:cubicBezTo>
                  <a:pt x="1309288" y="-29961"/>
                  <a:pt x="1358193" y="16436"/>
                  <a:pt x="1559076" y="0"/>
                </a:cubicBezTo>
                <a:cubicBezTo>
                  <a:pt x="1616546" y="44486"/>
                  <a:pt x="1692949" y="171101"/>
                  <a:pt x="1773769" y="214693"/>
                </a:cubicBezTo>
                <a:cubicBezTo>
                  <a:pt x="1854589" y="258285"/>
                  <a:pt x="1929213" y="392775"/>
                  <a:pt x="2006353" y="447277"/>
                </a:cubicBezTo>
                <a:cubicBezTo>
                  <a:pt x="1946221" y="509300"/>
                  <a:pt x="1838440" y="591832"/>
                  <a:pt x="1782715" y="670916"/>
                </a:cubicBezTo>
                <a:cubicBezTo>
                  <a:pt x="1726990" y="750000"/>
                  <a:pt x="1608623" y="797447"/>
                  <a:pt x="1559076" y="894554"/>
                </a:cubicBezTo>
                <a:cubicBezTo>
                  <a:pt x="1457389" y="931892"/>
                  <a:pt x="1222039" y="862057"/>
                  <a:pt x="1054975" y="894554"/>
                </a:cubicBezTo>
                <a:cubicBezTo>
                  <a:pt x="887911" y="927051"/>
                  <a:pt x="728332" y="837367"/>
                  <a:pt x="535283" y="894554"/>
                </a:cubicBezTo>
                <a:cubicBezTo>
                  <a:pt x="342234" y="951741"/>
                  <a:pt x="129320" y="892505"/>
                  <a:pt x="0" y="894554"/>
                </a:cubicBezTo>
                <a:cubicBezTo>
                  <a:pt x="51838" y="837164"/>
                  <a:pt x="131652" y="801797"/>
                  <a:pt x="219166" y="675388"/>
                </a:cubicBezTo>
                <a:cubicBezTo>
                  <a:pt x="306680" y="548979"/>
                  <a:pt x="417092" y="511372"/>
                  <a:pt x="447277" y="447277"/>
                </a:cubicBezTo>
                <a:cubicBezTo>
                  <a:pt x="337302" y="358461"/>
                  <a:pt x="321270" y="275957"/>
                  <a:pt x="223639" y="223639"/>
                </a:cubicBezTo>
                <a:cubicBezTo>
                  <a:pt x="126008" y="171321"/>
                  <a:pt x="86973" y="56833"/>
                  <a:pt x="0" y="0"/>
                </a:cubicBezTo>
                <a:close/>
              </a:path>
              <a:path w="2006353" h="894554" stroke="0" extrusionOk="0">
                <a:moveTo>
                  <a:pt x="0" y="0"/>
                </a:moveTo>
                <a:cubicBezTo>
                  <a:pt x="230114" y="-17545"/>
                  <a:pt x="305927" y="14563"/>
                  <a:pt x="488510" y="0"/>
                </a:cubicBezTo>
                <a:cubicBezTo>
                  <a:pt x="671093" y="-14563"/>
                  <a:pt x="873403" y="55319"/>
                  <a:pt x="1008202" y="0"/>
                </a:cubicBezTo>
                <a:cubicBezTo>
                  <a:pt x="1143001" y="-55319"/>
                  <a:pt x="1319108" y="1434"/>
                  <a:pt x="1559076" y="0"/>
                </a:cubicBezTo>
                <a:cubicBezTo>
                  <a:pt x="1619504" y="52755"/>
                  <a:pt x="1689360" y="146442"/>
                  <a:pt x="1782715" y="223639"/>
                </a:cubicBezTo>
                <a:cubicBezTo>
                  <a:pt x="1876070" y="300836"/>
                  <a:pt x="1943941" y="396371"/>
                  <a:pt x="2006353" y="447277"/>
                </a:cubicBezTo>
                <a:cubicBezTo>
                  <a:pt x="1932892" y="530486"/>
                  <a:pt x="1834062" y="569725"/>
                  <a:pt x="1773769" y="679861"/>
                </a:cubicBezTo>
                <a:cubicBezTo>
                  <a:pt x="1713476" y="789997"/>
                  <a:pt x="1605264" y="823007"/>
                  <a:pt x="1559076" y="894554"/>
                </a:cubicBezTo>
                <a:cubicBezTo>
                  <a:pt x="1398976" y="937565"/>
                  <a:pt x="1166758" y="843282"/>
                  <a:pt x="1054975" y="894554"/>
                </a:cubicBezTo>
                <a:cubicBezTo>
                  <a:pt x="943192" y="945826"/>
                  <a:pt x="663077" y="856215"/>
                  <a:pt x="519692" y="894554"/>
                </a:cubicBezTo>
                <a:cubicBezTo>
                  <a:pt x="376307" y="932893"/>
                  <a:pt x="132129" y="850571"/>
                  <a:pt x="0" y="894554"/>
                </a:cubicBezTo>
                <a:cubicBezTo>
                  <a:pt x="82885" y="784275"/>
                  <a:pt x="171616" y="774356"/>
                  <a:pt x="223639" y="670916"/>
                </a:cubicBezTo>
                <a:cubicBezTo>
                  <a:pt x="275661" y="567476"/>
                  <a:pt x="412998" y="522071"/>
                  <a:pt x="447277" y="447277"/>
                </a:cubicBezTo>
                <a:cubicBezTo>
                  <a:pt x="333737" y="376850"/>
                  <a:pt x="295967" y="272175"/>
                  <a:pt x="232584" y="232584"/>
                </a:cubicBezTo>
                <a:cubicBezTo>
                  <a:pt x="169201" y="192993"/>
                  <a:pt x="121038" y="8667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474481696">
                  <a:prstGeom prst="chevro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72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D53B1-2B00-4276-9A20-F42B9F489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9960" r="10550" b="11753"/>
          <a:stretch/>
        </p:blipFill>
        <p:spPr>
          <a:xfrm>
            <a:off x="1845578" y="335560"/>
            <a:ext cx="6479098" cy="55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3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57EE0-C05B-4522-800D-5CCA7B1A3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0" t="11916" r="50000" b="5229"/>
          <a:stretch/>
        </p:blipFill>
        <p:spPr>
          <a:xfrm>
            <a:off x="57403" y="772357"/>
            <a:ext cx="8947117" cy="45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83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853B982D-DD12-49A5-9756-62054666A337}"/>
              </a:ext>
            </a:extLst>
          </p:cNvPr>
          <p:cNvGrpSpPr/>
          <p:nvPr/>
        </p:nvGrpSpPr>
        <p:grpSpPr>
          <a:xfrm>
            <a:off x="90869" y="91754"/>
            <a:ext cx="8522055" cy="6648385"/>
            <a:chOff x="90869" y="91754"/>
            <a:chExt cx="8522055" cy="66483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F5740F-14A3-46F5-AC5B-F1D32AF50D8E}"/>
                </a:ext>
              </a:extLst>
            </p:cNvPr>
            <p:cNvSpPr txBox="1"/>
            <p:nvPr/>
          </p:nvSpPr>
          <p:spPr>
            <a:xfrm>
              <a:off x="3763574" y="608336"/>
              <a:ext cx="4849350" cy="2031325"/>
            </a:xfrm>
            <a:custGeom>
              <a:avLst/>
              <a:gdLst>
                <a:gd name="connsiteX0" fmla="*/ 0 w 4849350"/>
                <a:gd name="connsiteY0" fmla="*/ 0 h 2031325"/>
                <a:gd name="connsiteX1" fmla="*/ 393336 w 4849350"/>
                <a:gd name="connsiteY1" fmla="*/ 0 h 2031325"/>
                <a:gd name="connsiteX2" fmla="*/ 883659 w 4849350"/>
                <a:gd name="connsiteY2" fmla="*/ 0 h 2031325"/>
                <a:gd name="connsiteX3" fmla="*/ 1373983 w 4849350"/>
                <a:gd name="connsiteY3" fmla="*/ 0 h 2031325"/>
                <a:gd name="connsiteX4" fmla="*/ 2009786 w 4849350"/>
                <a:gd name="connsiteY4" fmla="*/ 0 h 2031325"/>
                <a:gd name="connsiteX5" fmla="*/ 2500109 w 4849350"/>
                <a:gd name="connsiteY5" fmla="*/ 0 h 2031325"/>
                <a:gd name="connsiteX6" fmla="*/ 2990433 w 4849350"/>
                <a:gd name="connsiteY6" fmla="*/ 0 h 2031325"/>
                <a:gd name="connsiteX7" fmla="*/ 3432262 w 4849350"/>
                <a:gd name="connsiteY7" fmla="*/ 0 h 2031325"/>
                <a:gd name="connsiteX8" fmla="*/ 3825598 w 4849350"/>
                <a:gd name="connsiteY8" fmla="*/ 0 h 2031325"/>
                <a:gd name="connsiteX9" fmla="*/ 4315922 w 4849350"/>
                <a:gd name="connsiteY9" fmla="*/ 0 h 2031325"/>
                <a:gd name="connsiteX10" fmla="*/ 4849350 w 4849350"/>
                <a:gd name="connsiteY10" fmla="*/ 0 h 2031325"/>
                <a:gd name="connsiteX11" fmla="*/ 4849350 w 4849350"/>
                <a:gd name="connsiteY11" fmla="*/ 467205 h 2031325"/>
                <a:gd name="connsiteX12" fmla="*/ 4849350 w 4849350"/>
                <a:gd name="connsiteY12" fmla="*/ 914096 h 2031325"/>
                <a:gd name="connsiteX13" fmla="*/ 4849350 w 4849350"/>
                <a:gd name="connsiteY13" fmla="*/ 1421928 h 2031325"/>
                <a:gd name="connsiteX14" fmla="*/ 4849350 w 4849350"/>
                <a:gd name="connsiteY14" fmla="*/ 2031325 h 2031325"/>
                <a:gd name="connsiteX15" fmla="*/ 4262040 w 4849350"/>
                <a:gd name="connsiteY15" fmla="*/ 2031325 h 2031325"/>
                <a:gd name="connsiteX16" fmla="*/ 3674730 w 4849350"/>
                <a:gd name="connsiteY16" fmla="*/ 2031325 h 2031325"/>
                <a:gd name="connsiteX17" fmla="*/ 3184407 w 4849350"/>
                <a:gd name="connsiteY17" fmla="*/ 2031325 h 2031325"/>
                <a:gd name="connsiteX18" fmla="*/ 2548603 w 4849350"/>
                <a:gd name="connsiteY18" fmla="*/ 2031325 h 2031325"/>
                <a:gd name="connsiteX19" fmla="*/ 2155267 w 4849350"/>
                <a:gd name="connsiteY19" fmla="*/ 2031325 h 2031325"/>
                <a:gd name="connsiteX20" fmla="*/ 1761930 w 4849350"/>
                <a:gd name="connsiteY20" fmla="*/ 2031325 h 2031325"/>
                <a:gd name="connsiteX21" fmla="*/ 1223114 w 4849350"/>
                <a:gd name="connsiteY21" fmla="*/ 2031325 h 2031325"/>
                <a:gd name="connsiteX22" fmla="*/ 781284 w 4849350"/>
                <a:gd name="connsiteY22" fmla="*/ 2031325 h 2031325"/>
                <a:gd name="connsiteX23" fmla="*/ 0 w 4849350"/>
                <a:gd name="connsiteY23" fmla="*/ 2031325 h 2031325"/>
                <a:gd name="connsiteX24" fmla="*/ 0 w 4849350"/>
                <a:gd name="connsiteY24" fmla="*/ 1523494 h 2031325"/>
                <a:gd name="connsiteX25" fmla="*/ 0 w 4849350"/>
                <a:gd name="connsiteY25" fmla="*/ 1076602 h 2031325"/>
                <a:gd name="connsiteX26" fmla="*/ 0 w 4849350"/>
                <a:gd name="connsiteY26" fmla="*/ 568771 h 2031325"/>
                <a:gd name="connsiteX27" fmla="*/ 0 w 4849350"/>
                <a:gd name="connsiteY27" fmla="*/ 0 h 203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49350" h="2031325" fill="none" extrusionOk="0">
                  <a:moveTo>
                    <a:pt x="0" y="0"/>
                  </a:moveTo>
                  <a:cubicBezTo>
                    <a:pt x="157924" y="-35866"/>
                    <a:pt x="224802" y="19963"/>
                    <a:pt x="393336" y="0"/>
                  </a:cubicBezTo>
                  <a:cubicBezTo>
                    <a:pt x="561870" y="-19963"/>
                    <a:pt x="706050" y="9185"/>
                    <a:pt x="883659" y="0"/>
                  </a:cubicBezTo>
                  <a:cubicBezTo>
                    <a:pt x="1061268" y="-9185"/>
                    <a:pt x="1263615" y="48688"/>
                    <a:pt x="1373983" y="0"/>
                  </a:cubicBezTo>
                  <a:cubicBezTo>
                    <a:pt x="1484351" y="-48688"/>
                    <a:pt x="1796240" y="67784"/>
                    <a:pt x="2009786" y="0"/>
                  </a:cubicBezTo>
                  <a:cubicBezTo>
                    <a:pt x="2223332" y="-67784"/>
                    <a:pt x="2284491" y="6548"/>
                    <a:pt x="2500109" y="0"/>
                  </a:cubicBezTo>
                  <a:cubicBezTo>
                    <a:pt x="2715727" y="-6548"/>
                    <a:pt x="2847310" y="47905"/>
                    <a:pt x="2990433" y="0"/>
                  </a:cubicBezTo>
                  <a:cubicBezTo>
                    <a:pt x="3133556" y="-47905"/>
                    <a:pt x="3298577" y="25379"/>
                    <a:pt x="3432262" y="0"/>
                  </a:cubicBezTo>
                  <a:cubicBezTo>
                    <a:pt x="3565947" y="-25379"/>
                    <a:pt x="3729187" y="8666"/>
                    <a:pt x="3825598" y="0"/>
                  </a:cubicBezTo>
                  <a:cubicBezTo>
                    <a:pt x="3922009" y="-8666"/>
                    <a:pt x="4111095" y="40743"/>
                    <a:pt x="4315922" y="0"/>
                  </a:cubicBezTo>
                  <a:cubicBezTo>
                    <a:pt x="4520749" y="-40743"/>
                    <a:pt x="4613266" y="23542"/>
                    <a:pt x="4849350" y="0"/>
                  </a:cubicBezTo>
                  <a:cubicBezTo>
                    <a:pt x="4901445" y="102600"/>
                    <a:pt x="4838875" y="266765"/>
                    <a:pt x="4849350" y="467205"/>
                  </a:cubicBezTo>
                  <a:cubicBezTo>
                    <a:pt x="4859825" y="667645"/>
                    <a:pt x="4843539" y="807848"/>
                    <a:pt x="4849350" y="914096"/>
                  </a:cubicBezTo>
                  <a:cubicBezTo>
                    <a:pt x="4855161" y="1020344"/>
                    <a:pt x="4806524" y="1291939"/>
                    <a:pt x="4849350" y="1421928"/>
                  </a:cubicBezTo>
                  <a:cubicBezTo>
                    <a:pt x="4892176" y="1551917"/>
                    <a:pt x="4780779" y="1765125"/>
                    <a:pt x="4849350" y="2031325"/>
                  </a:cubicBezTo>
                  <a:cubicBezTo>
                    <a:pt x="4563954" y="2077501"/>
                    <a:pt x="4439332" y="1976342"/>
                    <a:pt x="4262040" y="2031325"/>
                  </a:cubicBezTo>
                  <a:cubicBezTo>
                    <a:pt x="4084748" y="2086308"/>
                    <a:pt x="3957103" y="2018769"/>
                    <a:pt x="3674730" y="2031325"/>
                  </a:cubicBezTo>
                  <a:cubicBezTo>
                    <a:pt x="3392357" y="2043881"/>
                    <a:pt x="3335999" y="1980719"/>
                    <a:pt x="3184407" y="2031325"/>
                  </a:cubicBezTo>
                  <a:cubicBezTo>
                    <a:pt x="3032815" y="2081931"/>
                    <a:pt x="2782644" y="1998699"/>
                    <a:pt x="2548603" y="2031325"/>
                  </a:cubicBezTo>
                  <a:cubicBezTo>
                    <a:pt x="2314562" y="2063951"/>
                    <a:pt x="2284017" y="1984765"/>
                    <a:pt x="2155267" y="2031325"/>
                  </a:cubicBezTo>
                  <a:cubicBezTo>
                    <a:pt x="2026517" y="2077885"/>
                    <a:pt x="1955521" y="1992469"/>
                    <a:pt x="1761930" y="2031325"/>
                  </a:cubicBezTo>
                  <a:cubicBezTo>
                    <a:pt x="1568339" y="2070181"/>
                    <a:pt x="1389858" y="2003759"/>
                    <a:pt x="1223114" y="2031325"/>
                  </a:cubicBezTo>
                  <a:cubicBezTo>
                    <a:pt x="1056370" y="2058891"/>
                    <a:pt x="917188" y="2021401"/>
                    <a:pt x="781284" y="2031325"/>
                  </a:cubicBezTo>
                  <a:cubicBezTo>
                    <a:pt x="645380" y="2041249"/>
                    <a:pt x="349449" y="1961930"/>
                    <a:pt x="0" y="2031325"/>
                  </a:cubicBezTo>
                  <a:cubicBezTo>
                    <a:pt x="-33778" y="1869843"/>
                    <a:pt x="28252" y="1668512"/>
                    <a:pt x="0" y="1523494"/>
                  </a:cubicBezTo>
                  <a:cubicBezTo>
                    <a:pt x="-28252" y="1378476"/>
                    <a:pt x="1936" y="1226961"/>
                    <a:pt x="0" y="1076602"/>
                  </a:cubicBezTo>
                  <a:cubicBezTo>
                    <a:pt x="-1936" y="926243"/>
                    <a:pt x="41186" y="782730"/>
                    <a:pt x="0" y="568771"/>
                  </a:cubicBezTo>
                  <a:cubicBezTo>
                    <a:pt x="-41186" y="354812"/>
                    <a:pt x="15165" y="225695"/>
                    <a:pt x="0" y="0"/>
                  </a:cubicBezTo>
                  <a:close/>
                </a:path>
                <a:path w="4849350" h="2031325" stroke="0" extrusionOk="0">
                  <a:moveTo>
                    <a:pt x="0" y="0"/>
                  </a:moveTo>
                  <a:cubicBezTo>
                    <a:pt x="316089" y="-43992"/>
                    <a:pt x="351553" y="55269"/>
                    <a:pt x="635804" y="0"/>
                  </a:cubicBezTo>
                  <a:cubicBezTo>
                    <a:pt x="920055" y="-55269"/>
                    <a:pt x="913649" y="51962"/>
                    <a:pt x="1126127" y="0"/>
                  </a:cubicBezTo>
                  <a:cubicBezTo>
                    <a:pt x="1338605" y="-51962"/>
                    <a:pt x="1579497" y="48859"/>
                    <a:pt x="1713437" y="0"/>
                  </a:cubicBezTo>
                  <a:cubicBezTo>
                    <a:pt x="1847377" y="-48859"/>
                    <a:pt x="1932885" y="39611"/>
                    <a:pt x="2106773" y="0"/>
                  </a:cubicBezTo>
                  <a:cubicBezTo>
                    <a:pt x="2280661" y="-39611"/>
                    <a:pt x="2603457" y="23626"/>
                    <a:pt x="2742577" y="0"/>
                  </a:cubicBezTo>
                  <a:cubicBezTo>
                    <a:pt x="2881697" y="-23626"/>
                    <a:pt x="3110696" y="24178"/>
                    <a:pt x="3232900" y="0"/>
                  </a:cubicBezTo>
                  <a:cubicBezTo>
                    <a:pt x="3355104" y="-24178"/>
                    <a:pt x="3494659" y="19146"/>
                    <a:pt x="3674730" y="0"/>
                  </a:cubicBezTo>
                  <a:cubicBezTo>
                    <a:pt x="3854801" y="-19146"/>
                    <a:pt x="4046337" y="36953"/>
                    <a:pt x="4165053" y="0"/>
                  </a:cubicBezTo>
                  <a:cubicBezTo>
                    <a:pt x="4283769" y="-36953"/>
                    <a:pt x="4638283" y="69185"/>
                    <a:pt x="4849350" y="0"/>
                  </a:cubicBezTo>
                  <a:cubicBezTo>
                    <a:pt x="4878221" y="116851"/>
                    <a:pt x="4812814" y="317814"/>
                    <a:pt x="4849350" y="467205"/>
                  </a:cubicBezTo>
                  <a:cubicBezTo>
                    <a:pt x="4885886" y="616597"/>
                    <a:pt x="4820438" y="806867"/>
                    <a:pt x="4849350" y="995349"/>
                  </a:cubicBezTo>
                  <a:cubicBezTo>
                    <a:pt x="4878262" y="1183831"/>
                    <a:pt x="4819677" y="1234729"/>
                    <a:pt x="4849350" y="1462554"/>
                  </a:cubicBezTo>
                  <a:cubicBezTo>
                    <a:pt x="4879023" y="1690380"/>
                    <a:pt x="4840271" y="1766457"/>
                    <a:pt x="4849350" y="2031325"/>
                  </a:cubicBezTo>
                  <a:cubicBezTo>
                    <a:pt x="4686882" y="2050373"/>
                    <a:pt x="4642982" y="2026556"/>
                    <a:pt x="4456014" y="2031325"/>
                  </a:cubicBezTo>
                  <a:cubicBezTo>
                    <a:pt x="4269046" y="2036094"/>
                    <a:pt x="4192445" y="2030866"/>
                    <a:pt x="3965691" y="2031325"/>
                  </a:cubicBezTo>
                  <a:cubicBezTo>
                    <a:pt x="3738937" y="2031784"/>
                    <a:pt x="3724403" y="1998592"/>
                    <a:pt x="3523861" y="2031325"/>
                  </a:cubicBezTo>
                  <a:cubicBezTo>
                    <a:pt x="3323319" y="2064058"/>
                    <a:pt x="3326060" y="2004140"/>
                    <a:pt x="3130525" y="2031325"/>
                  </a:cubicBezTo>
                  <a:cubicBezTo>
                    <a:pt x="2934990" y="2058510"/>
                    <a:pt x="2667601" y="2002455"/>
                    <a:pt x="2494721" y="2031325"/>
                  </a:cubicBezTo>
                  <a:cubicBezTo>
                    <a:pt x="2321841" y="2060195"/>
                    <a:pt x="2276452" y="1991263"/>
                    <a:pt x="2101385" y="2031325"/>
                  </a:cubicBezTo>
                  <a:cubicBezTo>
                    <a:pt x="1926318" y="2071387"/>
                    <a:pt x="1774782" y="2012484"/>
                    <a:pt x="1611062" y="2031325"/>
                  </a:cubicBezTo>
                  <a:cubicBezTo>
                    <a:pt x="1447342" y="2050166"/>
                    <a:pt x="1304729" y="1991570"/>
                    <a:pt x="1120739" y="2031325"/>
                  </a:cubicBezTo>
                  <a:cubicBezTo>
                    <a:pt x="936749" y="2071080"/>
                    <a:pt x="898268" y="2015484"/>
                    <a:pt x="678909" y="2031325"/>
                  </a:cubicBezTo>
                  <a:cubicBezTo>
                    <a:pt x="459550" y="2047166"/>
                    <a:pt x="295405" y="1971524"/>
                    <a:pt x="0" y="2031325"/>
                  </a:cubicBezTo>
                  <a:cubicBezTo>
                    <a:pt x="-1079" y="1812363"/>
                    <a:pt x="41018" y="1766083"/>
                    <a:pt x="0" y="1584434"/>
                  </a:cubicBezTo>
                  <a:cubicBezTo>
                    <a:pt x="-41018" y="1402785"/>
                    <a:pt x="9128" y="1204377"/>
                    <a:pt x="0" y="1076602"/>
                  </a:cubicBezTo>
                  <a:cubicBezTo>
                    <a:pt x="-9128" y="948827"/>
                    <a:pt x="24386" y="731396"/>
                    <a:pt x="0" y="589084"/>
                  </a:cubicBezTo>
                  <a:cubicBezTo>
                    <a:pt x="-24386" y="446772"/>
                    <a:pt x="12662" y="19669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13797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Comunicar</a:t>
              </a:r>
              <a:r>
                <a:rPr lang="en-US" dirty="0"/>
                <a:t> de una </a:t>
              </a:r>
              <a:r>
                <a:rPr lang="en-US" dirty="0" err="1"/>
                <a:t>manera</a:t>
              </a:r>
              <a:r>
                <a:rPr lang="en-US" dirty="0"/>
                <a:t> </a:t>
              </a:r>
              <a:r>
                <a:rPr lang="en-US" dirty="0" err="1"/>
                <a:t>clara</a:t>
              </a:r>
              <a:r>
                <a:rPr lang="en-US" dirty="0"/>
                <a:t> y </a:t>
              </a:r>
              <a:r>
                <a:rPr lang="en-US" dirty="0" err="1"/>
                <a:t>entendible</a:t>
              </a:r>
              <a:r>
                <a:rPr lang="en-US" dirty="0"/>
                <a:t> la </a:t>
              </a:r>
              <a:r>
                <a:rPr lang="en-US" dirty="0" err="1"/>
                <a:t>teoría</a:t>
              </a:r>
              <a:r>
                <a:rPr lang="en-US" dirty="0"/>
                <a:t> y los </a:t>
              </a:r>
              <a:r>
                <a:rPr lang="en-US" dirty="0" err="1"/>
                <a:t>conceptos</a:t>
              </a:r>
              <a:r>
                <a:rPr lang="en-US" dirty="0"/>
                <a:t> 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ecología</a:t>
              </a:r>
              <a:r>
                <a:rPr lang="en-US" dirty="0"/>
                <a:t>, </a:t>
              </a:r>
              <a:r>
                <a:rPr lang="en-US" dirty="0" err="1"/>
                <a:t>evolución</a:t>
              </a:r>
              <a:r>
                <a:rPr lang="en-US" dirty="0"/>
                <a:t> y </a:t>
              </a:r>
              <a:r>
                <a:rPr lang="en-US" dirty="0" err="1"/>
                <a:t>otras</a:t>
              </a:r>
              <a:r>
                <a:rPr lang="en-US" dirty="0"/>
                <a:t> </a:t>
              </a:r>
              <a:r>
                <a:rPr lang="en-US" dirty="0" err="1"/>
                <a:t>disciplinas</a:t>
              </a:r>
              <a:r>
                <a:rPr lang="en-US" dirty="0"/>
                <a:t>…..</a:t>
              </a:r>
            </a:p>
            <a:p>
              <a:r>
                <a:rPr lang="en-US" dirty="0"/>
                <a:t>…a la </a:t>
              </a:r>
              <a:r>
                <a:rPr lang="en-US" dirty="0" err="1"/>
                <a:t>comunidad</a:t>
              </a:r>
              <a:r>
                <a:rPr lang="en-US" dirty="0"/>
                <a:t> de </a:t>
              </a:r>
              <a:r>
                <a:rPr lang="en-US" dirty="0" err="1"/>
                <a:t>investigadores</a:t>
              </a:r>
              <a:r>
                <a:rPr lang="en-US" dirty="0"/>
                <a:t> y </a:t>
              </a:r>
              <a:r>
                <a:rPr lang="en-US" dirty="0" err="1"/>
                <a:t>practicantes</a:t>
              </a:r>
              <a:r>
                <a:rPr lang="en-US" dirty="0"/>
                <a:t> que </a:t>
              </a:r>
              <a:r>
                <a:rPr lang="en-US" dirty="0" err="1"/>
                <a:t>desean</a:t>
              </a:r>
              <a:r>
                <a:rPr lang="en-US" dirty="0"/>
                <a:t> </a:t>
              </a:r>
              <a:r>
                <a:rPr lang="en-US" dirty="0" err="1"/>
                <a:t>aplicarlos</a:t>
              </a:r>
              <a:r>
                <a:rPr lang="en-US" dirty="0"/>
                <a:t> a la </a:t>
              </a:r>
              <a:r>
                <a:rPr lang="en-US" dirty="0" err="1"/>
                <a:t>conservacion</a:t>
              </a:r>
              <a:r>
                <a:rPr lang="en-US" dirty="0"/>
                <a:t> de la </a:t>
              </a:r>
              <a:r>
                <a:rPr lang="en-US" dirty="0" err="1"/>
                <a:t>biodiversidad</a:t>
              </a:r>
              <a:r>
                <a:rPr lang="en-US" dirty="0"/>
                <a:t>.</a:t>
              </a:r>
            </a:p>
            <a:p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B656AC-EC25-42C5-B484-35E6951EB5D3}"/>
                </a:ext>
              </a:extLst>
            </p:cNvPr>
            <p:cNvSpPr/>
            <p:nvPr/>
          </p:nvSpPr>
          <p:spPr>
            <a:xfrm>
              <a:off x="1811513" y="91754"/>
              <a:ext cx="1261883" cy="4572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Ecolog</a:t>
              </a:r>
              <a:r>
                <a:rPr lang="en-US" sz="1800" dirty="0" err="1">
                  <a:latin typeface="Book Antiqua" panose="02040602050305030304" pitchFamily="18" charset="0"/>
                </a:rPr>
                <a:t>í</a:t>
              </a:r>
              <a:r>
                <a:rPr lang="en-US" dirty="0" err="1"/>
                <a:t>a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AF13204-26C7-439E-91C5-43A6725AC59A}"/>
                </a:ext>
              </a:extLst>
            </p:cNvPr>
            <p:cNvSpPr/>
            <p:nvPr/>
          </p:nvSpPr>
          <p:spPr>
            <a:xfrm>
              <a:off x="290494" y="548954"/>
              <a:ext cx="1261883" cy="4572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Evolución</a:t>
              </a:r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40AC18-465C-4672-B91B-6F5A3650B2BB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2442455" y="548954"/>
              <a:ext cx="3341" cy="209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4C5A43-82AB-423E-B283-14E2730D0583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1552377" y="777554"/>
              <a:ext cx="279432" cy="235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4E04466-F6EB-477C-9CB1-B773C6225815}"/>
                </a:ext>
              </a:extLst>
            </p:cNvPr>
            <p:cNvSpPr/>
            <p:nvPr/>
          </p:nvSpPr>
          <p:spPr>
            <a:xfrm>
              <a:off x="90869" y="1401366"/>
              <a:ext cx="1261883" cy="4572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Otros</a:t>
              </a:r>
              <a:r>
                <a:rPr lang="en-US" dirty="0"/>
                <a:t>..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F73B1E-921B-44FA-A747-4555605423BF}"/>
                </a:ext>
              </a:extLst>
            </p:cNvPr>
            <p:cNvCxnSpPr>
              <a:cxnSpLocks/>
              <a:stCxn id="19" idx="3"/>
              <a:endCxn id="10" idx="2"/>
            </p:cNvCxnSpPr>
            <p:nvPr/>
          </p:nvCxnSpPr>
          <p:spPr>
            <a:xfrm flipV="1">
              <a:off x="1352752" y="1627668"/>
              <a:ext cx="224735" cy="2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2D3C66-9D7A-4E73-A5ED-B1EBE460EC96}"/>
                </a:ext>
              </a:extLst>
            </p:cNvPr>
            <p:cNvGrpSpPr/>
            <p:nvPr/>
          </p:nvGrpSpPr>
          <p:grpSpPr>
            <a:xfrm>
              <a:off x="1687490" y="2820489"/>
              <a:ext cx="1735506" cy="1737360"/>
              <a:chOff x="6635352" y="3660634"/>
              <a:chExt cx="1735506" cy="173736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23637E-CA06-4918-976B-3E1DCE011B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5352" y="3660634"/>
                <a:ext cx="1735506" cy="17373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Análisis</a:t>
                </a:r>
                <a:r>
                  <a:rPr lang="en-US" sz="16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600" dirty="0" err="1">
                    <a:solidFill>
                      <a:sysClr val="windowText" lastClr="000000"/>
                    </a:solidFill>
                  </a:rPr>
                  <a:t>cuantitativo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6" name="Graphic 25" descr="Scatterplot outline">
                <a:extLst>
                  <a:ext uri="{FF2B5EF4-FFF2-40B4-BE49-F238E27FC236}">
                    <a16:creationId xmlns:a16="http://schemas.microsoft.com/office/drawing/2014/main" id="{B008E8DF-8C50-4961-AF90-2E45351F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981862" y="438187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AED431A-4733-43A7-8882-CAF417B7209F}"/>
                </a:ext>
              </a:extLst>
            </p:cNvPr>
            <p:cNvGrpSpPr/>
            <p:nvPr/>
          </p:nvGrpSpPr>
          <p:grpSpPr>
            <a:xfrm>
              <a:off x="125239" y="2820048"/>
              <a:ext cx="1735506" cy="1737360"/>
              <a:chOff x="6429971" y="3339558"/>
              <a:chExt cx="1735506" cy="17373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80D9860-5205-48FF-A08F-6379A28C7E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9971" y="3339558"/>
                <a:ext cx="1735506" cy="17373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Manejo</a:t>
                </a:r>
                <a:r>
                  <a:rPr lang="en-US" sz="1600" dirty="0">
                    <a:solidFill>
                      <a:sysClr val="windowText" lastClr="000000"/>
                    </a:solidFill>
                  </a:rPr>
                  <a:t> de </a:t>
                </a:r>
                <a:r>
                  <a:rPr lang="en-US" sz="1600" dirty="0" err="1">
                    <a:solidFill>
                      <a:sysClr val="windowText" lastClr="000000"/>
                    </a:solidFill>
                  </a:rPr>
                  <a:t>datos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8" name="Graphic 27" descr="Table outline">
                <a:extLst>
                  <a:ext uri="{FF2B5EF4-FFF2-40B4-BE49-F238E27FC236}">
                    <a16:creationId xmlns:a16="http://schemas.microsoft.com/office/drawing/2014/main" id="{43258A1B-4C09-4CBF-AB2D-8D7F1438F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59043" y="406763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30B142-B59A-4F2B-9C4F-00E79FC88C22}"/>
                </a:ext>
              </a:extLst>
            </p:cNvPr>
            <p:cNvGrpSpPr/>
            <p:nvPr/>
          </p:nvGrpSpPr>
          <p:grpSpPr>
            <a:xfrm>
              <a:off x="1577487" y="758431"/>
              <a:ext cx="1736618" cy="1738474"/>
              <a:chOff x="1908577" y="1657240"/>
              <a:chExt cx="1736618" cy="173847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E69EABE-1F5E-438F-8B8B-45A836286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8577" y="1657240"/>
                <a:ext cx="1736618" cy="1738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Book Antiqua" panose="02040602050305030304" pitchFamily="18" charset="0"/>
                  </a:rPr>
                  <a:t>Teoría</a:t>
                </a:r>
                <a:endParaRPr lang="en-US" sz="1600" dirty="0">
                  <a:latin typeface="Book Antiqua" panose="02040602050305030304" pitchFamily="18" charset="0"/>
                </a:endParaRPr>
              </a:p>
              <a:p>
                <a:pPr algn="ctr"/>
                <a:r>
                  <a:rPr lang="en-US" sz="1600" dirty="0" err="1">
                    <a:latin typeface="Book Antiqua" panose="02040602050305030304" pitchFamily="18" charset="0"/>
                  </a:rPr>
                  <a:t>Conceptos</a:t>
                </a:r>
                <a:endParaRPr lang="en-US" sz="1600" dirty="0">
                  <a:latin typeface="Book Antiqua" panose="02040602050305030304" pitchFamily="18" charset="0"/>
                </a:endParaRPr>
              </a:p>
              <a:p>
                <a:pPr algn="ctr"/>
                <a:endParaRPr lang="en-US" sz="1600" dirty="0">
                  <a:latin typeface="Book Antiqua" panose="02040602050305030304" pitchFamily="18" charset="0"/>
                </a:endParaRPr>
              </a:p>
              <a:p>
                <a:pPr algn="ctr"/>
                <a:endParaRPr lang="en-US" sz="1600" dirty="0">
                  <a:latin typeface="Book Antiqua" panose="02040602050305030304" pitchFamily="18" charset="0"/>
                </a:endParaRPr>
              </a:p>
              <a:p>
                <a:pPr algn="ctr"/>
                <a:endParaRPr lang="en-US" sz="1600" dirty="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5ACAAF1-13FE-45BF-BC4F-E9E8A4795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5765" t="46759" r="68155" b="36062"/>
              <a:stretch/>
            </p:blipFill>
            <p:spPr>
              <a:xfrm>
                <a:off x="2358046" y="2505687"/>
                <a:ext cx="837679" cy="50337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220BA7-AD98-46C2-B537-A535976B4704}"/>
                </a:ext>
              </a:extLst>
            </p:cNvPr>
            <p:cNvSpPr txBox="1"/>
            <p:nvPr/>
          </p:nvSpPr>
          <p:spPr>
            <a:xfrm>
              <a:off x="3763574" y="3365563"/>
              <a:ext cx="4849350" cy="646331"/>
            </a:xfrm>
            <a:custGeom>
              <a:avLst/>
              <a:gdLst>
                <a:gd name="connsiteX0" fmla="*/ 0 w 4849350"/>
                <a:gd name="connsiteY0" fmla="*/ 0 h 646331"/>
                <a:gd name="connsiteX1" fmla="*/ 393336 w 4849350"/>
                <a:gd name="connsiteY1" fmla="*/ 0 h 646331"/>
                <a:gd name="connsiteX2" fmla="*/ 883659 w 4849350"/>
                <a:gd name="connsiteY2" fmla="*/ 0 h 646331"/>
                <a:gd name="connsiteX3" fmla="*/ 1470970 w 4849350"/>
                <a:gd name="connsiteY3" fmla="*/ 0 h 646331"/>
                <a:gd name="connsiteX4" fmla="*/ 2106773 w 4849350"/>
                <a:gd name="connsiteY4" fmla="*/ 0 h 646331"/>
                <a:gd name="connsiteX5" fmla="*/ 2597096 w 4849350"/>
                <a:gd name="connsiteY5" fmla="*/ 0 h 646331"/>
                <a:gd name="connsiteX6" fmla="*/ 2990433 w 4849350"/>
                <a:gd name="connsiteY6" fmla="*/ 0 h 646331"/>
                <a:gd name="connsiteX7" fmla="*/ 3577743 w 4849350"/>
                <a:gd name="connsiteY7" fmla="*/ 0 h 646331"/>
                <a:gd name="connsiteX8" fmla="*/ 4165053 w 4849350"/>
                <a:gd name="connsiteY8" fmla="*/ 0 h 646331"/>
                <a:gd name="connsiteX9" fmla="*/ 4849350 w 4849350"/>
                <a:gd name="connsiteY9" fmla="*/ 0 h 646331"/>
                <a:gd name="connsiteX10" fmla="*/ 4849350 w 4849350"/>
                <a:gd name="connsiteY10" fmla="*/ 303776 h 646331"/>
                <a:gd name="connsiteX11" fmla="*/ 4849350 w 4849350"/>
                <a:gd name="connsiteY11" fmla="*/ 646331 h 646331"/>
                <a:gd name="connsiteX12" fmla="*/ 4262040 w 4849350"/>
                <a:gd name="connsiteY12" fmla="*/ 646331 h 646331"/>
                <a:gd name="connsiteX13" fmla="*/ 3723223 w 4849350"/>
                <a:gd name="connsiteY13" fmla="*/ 646331 h 646331"/>
                <a:gd name="connsiteX14" fmla="*/ 3087420 w 4849350"/>
                <a:gd name="connsiteY14" fmla="*/ 646331 h 646331"/>
                <a:gd name="connsiteX15" fmla="*/ 2645590 w 4849350"/>
                <a:gd name="connsiteY15" fmla="*/ 646331 h 646331"/>
                <a:gd name="connsiteX16" fmla="*/ 2252254 w 4849350"/>
                <a:gd name="connsiteY16" fmla="*/ 646331 h 646331"/>
                <a:gd name="connsiteX17" fmla="*/ 1810424 w 4849350"/>
                <a:gd name="connsiteY17" fmla="*/ 646331 h 646331"/>
                <a:gd name="connsiteX18" fmla="*/ 1368594 w 4849350"/>
                <a:gd name="connsiteY18" fmla="*/ 646331 h 646331"/>
                <a:gd name="connsiteX19" fmla="*/ 926765 w 4849350"/>
                <a:gd name="connsiteY19" fmla="*/ 646331 h 646331"/>
                <a:gd name="connsiteX20" fmla="*/ 0 w 4849350"/>
                <a:gd name="connsiteY20" fmla="*/ 646331 h 646331"/>
                <a:gd name="connsiteX21" fmla="*/ 0 w 4849350"/>
                <a:gd name="connsiteY21" fmla="*/ 310239 h 646331"/>
                <a:gd name="connsiteX22" fmla="*/ 0 w 4849350"/>
                <a:gd name="connsiteY22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49350" h="646331" fill="none" extrusionOk="0">
                  <a:moveTo>
                    <a:pt x="0" y="0"/>
                  </a:moveTo>
                  <a:cubicBezTo>
                    <a:pt x="104445" y="-23194"/>
                    <a:pt x="287213" y="9471"/>
                    <a:pt x="393336" y="0"/>
                  </a:cubicBezTo>
                  <a:cubicBezTo>
                    <a:pt x="499459" y="-9471"/>
                    <a:pt x="737735" y="5183"/>
                    <a:pt x="883659" y="0"/>
                  </a:cubicBezTo>
                  <a:cubicBezTo>
                    <a:pt x="1029583" y="-5183"/>
                    <a:pt x="1342654" y="7155"/>
                    <a:pt x="1470970" y="0"/>
                  </a:cubicBezTo>
                  <a:cubicBezTo>
                    <a:pt x="1599286" y="-7155"/>
                    <a:pt x="1808268" y="65275"/>
                    <a:pt x="2106773" y="0"/>
                  </a:cubicBezTo>
                  <a:cubicBezTo>
                    <a:pt x="2405278" y="-65275"/>
                    <a:pt x="2355791" y="4484"/>
                    <a:pt x="2597096" y="0"/>
                  </a:cubicBezTo>
                  <a:cubicBezTo>
                    <a:pt x="2838401" y="-4484"/>
                    <a:pt x="2817636" y="33538"/>
                    <a:pt x="2990433" y="0"/>
                  </a:cubicBezTo>
                  <a:cubicBezTo>
                    <a:pt x="3163230" y="-33538"/>
                    <a:pt x="3325640" y="19046"/>
                    <a:pt x="3577743" y="0"/>
                  </a:cubicBezTo>
                  <a:cubicBezTo>
                    <a:pt x="3829846" y="-19046"/>
                    <a:pt x="4026225" y="11965"/>
                    <a:pt x="4165053" y="0"/>
                  </a:cubicBezTo>
                  <a:cubicBezTo>
                    <a:pt x="4303881" y="-11965"/>
                    <a:pt x="4519547" y="51673"/>
                    <a:pt x="4849350" y="0"/>
                  </a:cubicBezTo>
                  <a:cubicBezTo>
                    <a:pt x="4866268" y="142951"/>
                    <a:pt x="4835325" y="242341"/>
                    <a:pt x="4849350" y="303776"/>
                  </a:cubicBezTo>
                  <a:cubicBezTo>
                    <a:pt x="4863375" y="365211"/>
                    <a:pt x="4831038" y="485762"/>
                    <a:pt x="4849350" y="646331"/>
                  </a:cubicBezTo>
                  <a:cubicBezTo>
                    <a:pt x="4631095" y="653258"/>
                    <a:pt x="4457596" y="626230"/>
                    <a:pt x="4262040" y="646331"/>
                  </a:cubicBezTo>
                  <a:cubicBezTo>
                    <a:pt x="4066484" y="666432"/>
                    <a:pt x="3943755" y="641991"/>
                    <a:pt x="3723223" y="646331"/>
                  </a:cubicBezTo>
                  <a:cubicBezTo>
                    <a:pt x="3502691" y="650671"/>
                    <a:pt x="3367895" y="580923"/>
                    <a:pt x="3087420" y="646331"/>
                  </a:cubicBezTo>
                  <a:cubicBezTo>
                    <a:pt x="2806945" y="711739"/>
                    <a:pt x="2790864" y="595103"/>
                    <a:pt x="2645590" y="646331"/>
                  </a:cubicBezTo>
                  <a:cubicBezTo>
                    <a:pt x="2500316" y="697559"/>
                    <a:pt x="2352096" y="646215"/>
                    <a:pt x="2252254" y="646331"/>
                  </a:cubicBezTo>
                  <a:cubicBezTo>
                    <a:pt x="2152412" y="646447"/>
                    <a:pt x="1914742" y="633198"/>
                    <a:pt x="1810424" y="646331"/>
                  </a:cubicBezTo>
                  <a:cubicBezTo>
                    <a:pt x="1706106" y="659464"/>
                    <a:pt x="1577821" y="646032"/>
                    <a:pt x="1368594" y="646331"/>
                  </a:cubicBezTo>
                  <a:cubicBezTo>
                    <a:pt x="1159367" y="646630"/>
                    <a:pt x="1046449" y="605738"/>
                    <a:pt x="926765" y="646331"/>
                  </a:cubicBezTo>
                  <a:cubicBezTo>
                    <a:pt x="807081" y="686924"/>
                    <a:pt x="333252" y="552898"/>
                    <a:pt x="0" y="646331"/>
                  </a:cubicBezTo>
                  <a:cubicBezTo>
                    <a:pt x="-27301" y="534592"/>
                    <a:pt x="2175" y="471298"/>
                    <a:pt x="0" y="310239"/>
                  </a:cubicBezTo>
                  <a:cubicBezTo>
                    <a:pt x="-2175" y="149180"/>
                    <a:pt x="8556" y="153563"/>
                    <a:pt x="0" y="0"/>
                  </a:cubicBezTo>
                  <a:close/>
                </a:path>
                <a:path w="4849350" h="646331" stroke="0" extrusionOk="0">
                  <a:moveTo>
                    <a:pt x="0" y="0"/>
                  </a:moveTo>
                  <a:cubicBezTo>
                    <a:pt x="252258" y="-43358"/>
                    <a:pt x="350040" y="32337"/>
                    <a:pt x="538817" y="0"/>
                  </a:cubicBezTo>
                  <a:cubicBezTo>
                    <a:pt x="727594" y="-32337"/>
                    <a:pt x="958424" y="16852"/>
                    <a:pt x="1077633" y="0"/>
                  </a:cubicBezTo>
                  <a:cubicBezTo>
                    <a:pt x="1196842" y="-16852"/>
                    <a:pt x="1463675" y="5837"/>
                    <a:pt x="1616450" y="0"/>
                  </a:cubicBezTo>
                  <a:cubicBezTo>
                    <a:pt x="1769225" y="-5837"/>
                    <a:pt x="1894818" y="31088"/>
                    <a:pt x="2009786" y="0"/>
                  </a:cubicBezTo>
                  <a:cubicBezTo>
                    <a:pt x="2124754" y="-31088"/>
                    <a:pt x="2264078" y="34523"/>
                    <a:pt x="2403122" y="0"/>
                  </a:cubicBezTo>
                  <a:cubicBezTo>
                    <a:pt x="2542166" y="-34523"/>
                    <a:pt x="2664475" y="34703"/>
                    <a:pt x="2844952" y="0"/>
                  </a:cubicBezTo>
                  <a:cubicBezTo>
                    <a:pt x="3025429" y="-34703"/>
                    <a:pt x="3245294" y="30350"/>
                    <a:pt x="3383769" y="0"/>
                  </a:cubicBezTo>
                  <a:cubicBezTo>
                    <a:pt x="3522244" y="-30350"/>
                    <a:pt x="3713881" y="68427"/>
                    <a:pt x="3971079" y="0"/>
                  </a:cubicBezTo>
                  <a:cubicBezTo>
                    <a:pt x="4228277" y="-68427"/>
                    <a:pt x="4207742" y="9529"/>
                    <a:pt x="4364415" y="0"/>
                  </a:cubicBezTo>
                  <a:cubicBezTo>
                    <a:pt x="4521088" y="-9529"/>
                    <a:pt x="4730421" y="5518"/>
                    <a:pt x="4849350" y="0"/>
                  </a:cubicBezTo>
                  <a:cubicBezTo>
                    <a:pt x="4850740" y="77629"/>
                    <a:pt x="4814617" y="235067"/>
                    <a:pt x="4849350" y="303776"/>
                  </a:cubicBezTo>
                  <a:cubicBezTo>
                    <a:pt x="4884083" y="372485"/>
                    <a:pt x="4817628" y="525711"/>
                    <a:pt x="4849350" y="646331"/>
                  </a:cubicBezTo>
                  <a:cubicBezTo>
                    <a:pt x="4557657" y="659023"/>
                    <a:pt x="4442962" y="635343"/>
                    <a:pt x="4262040" y="646331"/>
                  </a:cubicBezTo>
                  <a:cubicBezTo>
                    <a:pt x="4081118" y="657319"/>
                    <a:pt x="3895252" y="601135"/>
                    <a:pt x="3771717" y="646331"/>
                  </a:cubicBezTo>
                  <a:cubicBezTo>
                    <a:pt x="3648182" y="691527"/>
                    <a:pt x="3489200" y="624481"/>
                    <a:pt x="3378381" y="646331"/>
                  </a:cubicBezTo>
                  <a:cubicBezTo>
                    <a:pt x="3267562" y="668181"/>
                    <a:pt x="3004110" y="590654"/>
                    <a:pt x="2791070" y="646331"/>
                  </a:cubicBezTo>
                  <a:cubicBezTo>
                    <a:pt x="2578030" y="702008"/>
                    <a:pt x="2378516" y="602035"/>
                    <a:pt x="2203760" y="646331"/>
                  </a:cubicBezTo>
                  <a:cubicBezTo>
                    <a:pt x="2029004" y="690627"/>
                    <a:pt x="1987180" y="617592"/>
                    <a:pt x="1810424" y="646331"/>
                  </a:cubicBezTo>
                  <a:cubicBezTo>
                    <a:pt x="1633668" y="675070"/>
                    <a:pt x="1533650" y="613207"/>
                    <a:pt x="1271607" y="646331"/>
                  </a:cubicBezTo>
                  <a:cubicBezTo>
                    <a:pt x="1009564" y="679455"/>
                    <a:pt x="922308" y="640649"/>
                    <a:pt x="684297" y="646331"/>
                  </a:cubicBezTo>
                  <a:cubicBezTo>
                    <a:pt x="446286" y="652013"/>
                    <a:pt x="141878" y="576469"/>
                    <a:pt x="0" y="646331"/>
                  </a:cubicBezTo>
                  <a:cubicBezTo>
                    <a:pt x="-20123" y="547497"/>
                    <a:pt x="17308" y="460333"/>
                    <a:pt x="0" y="342555"/>
                  </a:cubicBezTo>
                  <a:cubicBezTo>
                    <a:pt x="-17308" y="224777"/>
                    <a:pt x="39857" y="143649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8248139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Ofrecer</a:t>
              </a:r>
              <a:r>
                <a:rPr lang="en-US" dirty="0"/>
                <a:t> </a:t>
              </a:r>
              <a:r>
                <a:rPr lang="en-US" dirty="0" err="1"/>
                <a:t>entrenamiento</a:t>
              </a:r>
              <a:r>
                <a:rPr lang="en-US" dirty="0"/>
                <a:t> para </a:t>
              </a:r>
              <a:r>
                <a:rPr lang="en-US" dirty="0" err="1"/>
                <a:t>el</a:t>
              </a:r>
              <a:r>
                <a:rPr lang="en-US" dirty="0"/>
                <a:t> </a:t>
              </a:r>
              <a:r>
                <a:rPr lang="en-US" dirty="0" err="1"/>
                <a:t>manejo</a:t>
              </a:r>
              <a:r>
                <a:rPr lang="en-US" dirty="0"/>
                <a:t> y </a:t>
              </a:r>
              <a:r>
                <a:rPr lang="en-US" dirty="0" err="1"/>
                <a:t>análisis</a:t>
              </a:r>
              <a:r>
                <a:rPr lang="en-US" dirty="0"/>
                <a:t> de </a:t>
              </a:r>
              <a:r>
                <a:rPr lang="en-US" dirty="0" err="1"/>
                <a:t>datos</a:t>
              </a:r>
              <a:r>
                <a:rPr lang="en-US" dirty="0"/>
                <a:t>.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775051-B957-44A9-A390-B51DD0AEF748}"/>
                </a:ext>
              </a:extLst>
            </p:cNvPr>
            <p:cNvGrpSpPr/>
            <p:nvPr/>
          </p:nvGrpSpPr>
          <p:grpSpPr>
            <a:xfrm>
              <a:off x="1552377" y="5002779"/>
              <a:ext cx="1735506" cy="1737360"/>
              <a:chOff x="1552377" y="4904607"/>
              <a:chExt cx="1735506" cy="173736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7E84267-8FE0-4F87-8809-28C6C06149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2377" y="4904607"/>
                <a:ext cx="1735506" cy="17373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Aplicación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56" name="Graphic 55" descr="Open hand with plant with solid fill">
                <a:extLst>
                  <a:ext uri="{FF2B5EF4-FFF2-40B4-BE49-F238E27FC236}">
                    <a16:creationId xmlns:a16="http://schemas.microsoft.com/office/drawing/2014/main" id="{C6DCD0A6-2F90-4515-A015-401FC9411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50235" y="550980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EE4F6C-8B20-4562-B751-A0BF7D498AB9}"/>
                </a:ext>
              </a:extLst>
            </p:cNvPr>
            <p:cNvSpPr txBox="1"/>
            <p:nvPr/>
          </p:nvSpPr>
          <p:spPr>
            <a:xfrm>
              <a:off x="3763574" y="5400916"/>
              <a:ext cx="4849350" cy="923330"/>
            </a:xfrm>
            <a:custGeom>
              <a:avLst/>
              <a:gdLst>
                <a:gd name="connsiteX0" fmla="*/ 0 w 4849350"/>
                <a:gd name="connsiteY0" fmla="*/ 0 h 923330"/>
                <a:gd name="connsiteX1" fmla="*/ 538817 w 4849350"/>
                <a:gd name="connsiteY1" fmla="*/ 0 h 923330"/>
                <a:gd name="connsiteX2" fmla="*/ 1077633 w 4849350"/>
                <a:gd name="connsiteY2" fmla="*/ 0 h 923330"/>
                <a:gd name="connsiteX3" fmla="*/ 1664944 w 4849350"/>
                <a:gd name="connsiteY3" fmla="*/ 0 h 923330"/>
                <a:gd name="connsiteX4" fmla="*/ 2106773 w 4849350"/>
                <a:gd name="connsiteY4" fmla="*/ 0 h 923330"/>
                <a:gd name="connsiteX5" fmla="*/ 2500109 w 4849350"/>
                <a:gd name="connsiteY5" fmla="*/ 0 h 923330"/>
                <a:gd name="connsiteX6" fmla="*/ 3087419 w 4849350"/>
                <a:gd name="connsiteY6" fmla="*/ 0 h 923330"/>
                <a:gd name="connsiteX7" fmla="*/ 3723223 w 4849350"/>
                <a:gd name="connsiteY7" fmla="*/ 0 h 923330"/>
                <a:gd name="connsiteX8" fmla="*/ 4116559 w 4849350"/>
                <a:gd name="connsiteY8" fmla="*/ 0 h 923330"/>
                <a:gd name="connsiteX9" fmla="*/ 4849350 w 4849350"/>
                <a:gd name="connsiteY9" fmla="*/ 0 h 923330"/>
                <a:gd name="connsiteX10" fmla="*/ 4849350 w 4849350"/>
                <a:gd name="connsiteY10" fmla="*/ 461665 h 923330"/>
                <a:gd name="connsiteX11" fmla="*/ 4849350 w 4849350"/>
                <a:gd name="connsiteY11" fmla="*/ 923330 h 923330"/>
                <a:gd name="connsiteX12" fmla="*/ 4262040 w 4849350"/>
                <a:gd name="connsiteY12" fmla="*/ 923330 h 923330"/>
                <a:gd name="connsiteX13" fmla="*/ 3723223 w 4849350"/>
                <a:gd name="connsiteY13" fmla="*/ 923330 h 923330"/>
                <a:gd name="connsiteX14" fmla="*/ 3135913 w 4849350"/>
                <a:gd name="connsiteY14" fmla="*/ 923330 h 923330"/>
                <a:gd name="connsiteX15" fmla="*/ 2548603 w 4849350"/>
                <a:gd name="connsiteY15" fmla="*/ 923330 h 923330"/>
                <a:gd name="connsiteX16" fmla="*/ 1961293 w 4849350"/>
                <a:gd name="connsiteY16" fmla="*/ 923330 h 923330"/>
                <a:gd name="connsiteX17" fmla="*/ 1470970 w 4849350"/>
                <a:gd name="connsiteY17" fmla="*/ 923330 h 923330"/>
                <a:gd name="connsiteX18" fmla="*/ 835166 w 4849350"/>
                <a:gd name="connsiteY18" fmla="*/ 923330 h 923330"/>
                <a:gd name="connsiteX19" fmla="*/ 0 w 4849350"/>
                <a:gd name="connsiteY19" fmla="*/ 923330 h 923330"/>
                <a:gd name="connsiteX20" fmla="*/ 0 w 4849350"/>
                <a:gd name="connsiteY20" fmla="*/ 480132 h 923330"/>
                <a:gd name="connsiteX21" fmla="*/ 0 w 4849350"/>
                <a:gd name="connsiteY21" fmla="*/ 0 h 92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9350" h="923330" fill="none" extrusionOk="0">
                  <a:moveTo>
                    <a:pt x="0" y="0"/>
                  </a:moveTo>
                  <a:cubicBezTo>
                    <a:pt x="251864" y="-58611"/>
                    <a:pt x="327666" y="9142"/>
                    <a:pt x="538817" y="0"/>
                  </a:cubicBezTo>
                  <a:cubicBezTo>
                    <a:pt x="749968" y="-9142"/>
                    <a:pt x="820008" y="28588"/>
                    <a:pt x="1077633" y="0"/>
                  </a:cubicBezTo>
                  <a:cubicBezTo>
                    <a:pt x="1335258" y="-28588"/>
                    <a:pt x="1420037" y="41185"/>
                    <a:pt x="1664944" y="0"/>
                  </a:cubicBezTo>
                  <a:cubicBezTo>
                    <a:pt x="1909851" y="-41185"/>
                    <a:pt x="1949726" y="6312"/>
                    <a:pt x="2106773" y="0"/>
                  </a:cubicBezTo>
                  <a:cubicBezTo>
                    <a:pt x="2263820" y="-6312"/>
                    <a:pt x="2405460" y="25290"/>
                    <a:pt x="2500109" y="0"/>
                  </a:cubicBezTo>
                  <a:cubicBezTo>
                    <a:pt x="2594758" y="-25290"/>
                    <a:pt x="2816502" y="34971"/>
                    <a:pt x="3087419" y="0"/>
                  </a:cubicBezTo>
                  <a:cubicBezTo>
                    <a:pt x="3358336" y="-34971"/>
                    <a:pt x="3550189" y="74071"/>
                    <a:pt x="3723223" y="0"/>
                  </a:cubicBezTo>
                  <a:cubicBezTo>
                    <a:pt x="3896257" y="-74071"/>
                    <a:pt x="3995667" y="17242"/>
                    <a:pt x="4116559" y="0"/>
                  </a:cubicBezTo>
                  <a:cubicBezTo>
                    <a:pt x="4237451" y="-17242"/>
                    <a:pt x="4673057" y="27283"/>
                    <a:pt x="4849350" y="0"/>
                  </a:cubicBezTo>
                  <a:cubicBezTo>
                    <a:pt x="4904201" y="152521"/>
                    <a:pt x="4839299" y="251281"/>
                    <a:pt x="4849350" y="461665"/>
                  </a:cubicBezTo>
                  <a:cubicBezTo>
                    <a:pt x="4859401" y="672049"/>
                    <a:pt x="4822629" y="818552"/>
                    <a:pt x="4849350" y="923330"/>
                  </a:cubicBezTo>
                  <a:cubicBezTo>
                    <a:pt x="4564366" y="992617"/>
                    <a:pt x="4458246" y="853838"/>
                    <a:pt x="4262040" y="923330"/>
                  </a:cubicBezTo>
                  <a:cubicBezTo>
                    <a:pt x="4065834" y="992822"/>
                    <a:pt x="3929010" y="910284"/>
                    <a:pt x="3723223" y="923330"/>
                  </a:cubicBezTo>
                  <a:cubicBezTo>
                    <a:pt x="3517436" y="936376"/>
                    <a:pt x="3268510" y="894192"/>
                    <a:pt x="3135913" y="923330"/>
                  </a:cubicBezTo>
                  <a:cubicBezTo>
                    <a:pt x="3003316" y="952468"/>
                    <a:pt x="2742506" y="887571"/>
                    <a:pt x="2548603" y="923330"/>
                  </a:cubicBezTo>
                  <a:cubicBezTo>
                    <a:pt x="2354700" y="959089"/>
                    <a:pt x="2120150" y="902482"/>
                    <a:pt x="1961293" y="923330"/>
                  </a:cubicBezTo>
                  <a:cubicBezTo>
                    <a:pt x="1802436" y="944178"/>
                    <a:pt x="1616941" y="911201"/>
                    <a:pt x="1470970" y="923330"/>
                  </a:cubicBezTo>
                  <a:cubicBezTo>
                    <a:pt x="1324999" y="935459"/>
                    <a:pt x="1136535" y="856108"/>
                    <a:pt x="835166" y="923330"/>
                  </a:cubicBezTo>
                  <a:cubicBezTo>
                    <a:pt x="533797" y="990552"/>
                    <a:pt x="413037" y="916135"/>
                    <a:pt x="0" y="923330"/>
                  </a:cubicBezTo>
                  <a:cubicBezTo>
                    <a:pt x="-29543" y="734909"/>
                    <a:pt x="49877" y="579561"/>
                    <a:pt x="0" y="480132"/>
                  </a:cubicBezTo>
                  <a:cubicBezTo>
                    <a:pt x="-49877" y="380703"/>
                    <a:pt x="45215" y="130014"/>
                    <a:pt x="0" y="0"/>
                  </a:cubicBezTo>
                  <a:close/>
                </a:path>
                <a:path w="4849350" h="923330" stroke="0" extrusionOk="0">
                  <a:moveTo>
                    <a:pt x="0" y="0"/>
                  </a:moveTo>
                  <a:cubicBezTo>
                    <a:pt x="102968" y="-21920"/>
                    <a:pt x="291354" y="19596"/>
                    <a:pt x="393336" y="0"/>
                  </a:cubicBezTo>
                  <a:cubicBezTo>
                    <a:pt x="495318" y="-19596"/>
                    <a:pt x="729988" y="57687"/>
                    <a:pt x="932153" y="0"/>
                  </a:cubicBezTo>
                  <a:cubicBezTo>
                    <a:pt x="1134318" y="-57687"/>
                    <a:pt x="1334349" y="17276"/>
                    <a:pt x="1470970" y="0"/>
                  </a:cubicBezTo>
                  <a:cubicBezTo>
                    <a:pt x="1607591" y="-17276"/>
                    <a:pt x="1737311" y="12285"/>
                    <a:pt x="1864306" y="0"/>
                  </a:cubicBezTo>
                  <a:cubicBezTo>
                    <a:pt x="1991301" y="-12285"/>
                    <a:pt x="2287073" y="12664"/>
                    <a:pt x="2403122" y="0"/>
                  </a:cubicBezTo>
                  <a:cubicBezTo>
                    <a:pt x="2519171" y="-12664"/>
                    <a:pt x="2698918" y="7943"/>
                    <a:pt x="2990433" y="0"/>
                  </a:cubicBezTo>
                  <a:cubicBezTo>
                    <a:pt x="3281948" y="-7943"/>
                    <a:pt x="3349952" y="28033"/>
                    <a:pt x="3529249" y="0"/>
                  </a:cubicBezTo>
                  <a:cubicBezTo>
                    <a:pt x="3708546" y="-28033"/>
                    <a:pt x="3857668" y="61909"/>
                    <a:pt x="4068066" y="0"/>
                  </a:cubicBezTo>
                  <a:cubicBezTo>
                    <a:pt x="4278464" y="-61909"/>
                    <a:pt x="4677269" y="73466"/>
                    <a:pt x="4849350" y="0"/>
                  </a:cubicBezTo>
                  <a:cubicBezTo>
                    <a:pt x="4878947" y="157999"/>
                    <a:pt x="4832167" y="221004"/>
                    <a:pt x="4849350" y="433965"/>
                  </a:cubicBezTo>
                  <a:cubicBezTo>
                    <a:pt x="4866533" y="646926"/>
                    <a:pt x="4804262" y="742254"/>
                    <a:pt x="4849350" y="923330"/>
                  </a:cubicBezTo>
                  <a:cubicBezTo>
                    <a:pt x="4657544" y="960634"/>
                    <a:pt x="4597452" y="922812"/>
                    <a:pt x="4456014" y="923330"/>
                  </a:cubicBezTo>
                  <a:cubicBezTo>
                    <a:pt x="4314576" y="923848"/>
                    <a:pt x="4029094" y="849441"/>
                    <a:pt x="3820210" y="923330"/>
                  </a:cubicBezTo>
                  <a:cubicBezTo>
                    <a:pt x="3611326" y="997219"/>
                    <a:pt x="3420645" y="899126"/>
                    <a:pt x="3184407" y="923330"/>
                  </a:cubicBezTo>
                  <a:cubicBezTo>
                    <a:pt x="2948169" y="947534"/>
                    <a:pt x="2816828" y="876840"/>
                    <a:pt x="2597096" y="923330"/>
                  </a:cubicBezTo>
                  <a:cubicBezTo>
                    <a:pt x="2377364" y="969820"/>
                    <a:pt x="2380759" y="891131"/>
                    <a:pt x="2203760" y="923330"/>
                  </a:cubicBezTo>
                  <a:cubicBezTo>
                    <a:pt x="2026761" y="955529"/>
                    <a:pt x="1958439" y="912671"/>
                    <a:pt x="1810424" y="923330"/>
                  </a:cubicBezTo>
                  <a:cubicBezTo>
                    <a:pt x="1662409" y="933989"/>
                    <a:pt x="1545468" y="882877"/>
                    <a:pt x="1417088" y="923330"/>
                  </a:cubicBezTo>
                  <a:cubicBezTo>
                    <a:pt x="1288708" y="963783"/>
                    <a:pt x="996297" y="903571"/>
                    <a:pt x="781284" y="923330"/>
                  </a:cubicBezTo>
                  <a:cubicBezTo>
                    <a:pt x="566271" y="943089"/>
                    <a:pt x="180515" y="857882"/>
                    <a:pt x="0" y="923330"/>
                  </a:cubicBezTo>
                  <a:cubicBezTo>
                    <a:pt x="-9402" y="771536"/>
                    <a:pt x="55283" y="554054"/>
                    <a:pt x="0" y="452432"/>
                  </a:cubicBezTo>
                  <a:cubicBezTo>
                    <a:pt x="-55283" y="350810"/>
                    <a:pt x="886" y="144138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92684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Identificar</a:t>
              </a:r>
              <a:r>
                <a:rPr lang="en-US" dirty="0"/>
                <a:t> </a:t>
              </a:r>
              <a:r>
                <a:rPr lang="en-US" dirty="0" err="1"/>
                <a:t>oportunidades</a:t>
              </a:r>
              <a:r>
                <a:rPr lang="en-US" dirty="0"/>
                <a:t> que </a:t>
              </a:r>
              <a:r>
                <a:rPr lang="en-US" dirty="0" err="1"/>
                <a:t>desde</a:t>
              </a:r>
              <a:r>
                <a:rPr lang="en-US" dirty="0"/>
                <a:t> la </a:t>
              </a:r>
              <a:r>
                <a:rPr lang="en-US" dirty="0" err="1"/>
                <a:t>teoría</a:t>
              </a:r>
              <a:r>
                <a:rPr lang="en-US" dirty="0"/>
                <a:t> y </a:t>
              </a:r>
              <a:r>
                <a:rPr lang="en-US" dirty="0" err="1"/>
                <a:t>el</a:t>
              </a:r>
              <a:r>
                <a:rPr lang="en-US" dirty="0"/>
                <a:t> </a:t>
              </a:r>
              <a:r>
                <a:rPr lang="en-US" dirty="0" err="1"/>
                <a:t>análisis</a:t>
              </a:r>
              <a:r>
                <a:rPr lang="en-US" dirty="0"/>
                <a:t> </a:t>
              </a:r>
              <a:r>
                <a:rPr lang="en-US" dirty="0" err="1"/>
                <a:t>cuantitativo</a:t>
              </a:r>
              <a:r>
                <a:rPr lang="en-US" dirty="0"/>
                <a:t> se </a:t>
              </a:r>
              <a:r>
                <a:rPr lang="en-US" dirty="0" err="1"/>
                <a:t>puedan</a:t>
              </a:r>
              <a:r>
                <a:rPr lang="en-US" dirty="0"/>
                <a:t> </a:t>
              </a:r>
              <a:r>
                <a:rPr lang="en-US" dirty="0" err="1"/>
                <a:t>ofrecer</a:t>
              </a:r>
              <a:r>
                <a:rPr lang="en-US" dirty="0"/>
                <a:t> para la </a:t>
              </a:r>
              <a:r>
                <a:rPr lang="en-US" dirty="0" err="1"/>
                <a:t>conservación</a:t>
              </a:r>
              <a:r>
                <a:rPr lang="en-US" dirty="0"/>
                <a:t> de la </a:t>
              </a:r>
              <a:r>
                <a:rPr lang="en-US" dirty="0" err="1"/>
                <a:t>biodiversidad</a:t>
              </a:r>
              <a:r>
                <a:rPr lang="en-US" dirty="0"/>
                <a:t>.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928838-7653-4BAA-B859-B6D91D7E2439}"/>
                </a:ext>
              </a:extLst>
            </p:cNvPr>
            <p:cNvCxnSpPr>
              <a:cxnSpLocks/>
              <a:stCxn id="10" idx="6"/>
              <a:endCxn id="7" idx="1"/>
            </p:cNvCxnSpPr>
            <p:nvPr/>
          </p:nvCxnSpPr>
          <p:spPr>
            <a:xfrm flipV="1">
              <a:off x="3314105" y="1623999"/>
              <a:ext cx="449469" cy="3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1BB77B-721B-4DBD-9062-A98B917E655D}"/>
                </a:ext>
              </a:extLst>
            </p:cNvPr>
            <p:cNvCxnSpPr>
              <a:cxnSpLocks/>
              <a:stCxn id="54" idx="1"/>
              <a:endCxn id="45" idx="6"/>
            </p:cNvCxnSpPr>
            <p:nvPr/>
          </p:nvCxnSpPr>
          <p:spPr>
            <a:xfrm flipH="1">
              <a:off x="3422996" y="3688729"/>
              <a:ext cx="340578" cy="44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024F0C-DECA-40D2-BF8C-A3983955D694}"/>
                </a:ext>
              </a:extLst>
            </p:cNvPr>
            <p:cNvCxnSpPr>
              <a:cxnSpLocks/>
              <a:stCxn id="52" idx="6"/>
              <a:endCxn id="58" idx="1"/>
            </p:cNvCxnSpPr>
            <p:nvPr/>
          </p:nvCxnSpPr>
          <p:spPr>
            <a:xfrm flipV="1">
              <a:off x="3287883" y="5862581"/>
              <a:ext cx="475691" cy="887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06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4714D8-7325-402F-8E6F-14D0D65D8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5" b="5858"/>
          <a:stretch/>
        </p:blipFill>
        <p:spPr>
          <a:xfrm>
            <a:off x="0" y="1509204"/>
            <a:ext cx="9144000" cy="4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2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557AD-791A-439F-A43D-EB9FF1B89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4" t="33215" r="17087" b="25361"/>
          <a:stretch/>
        </p:blipFill>
        <p:spPr>
          <a:xfrm>
            <a:off x="985422" y="1116367"/>
            <a:ext cx="6957176" cy="4625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5988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3EAE4-0545-42E4-8F2C-A7ED82099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3" t="12502" r="11164" b="28307"/>
          <a:stretch/>
        </p:blipFill>
        <p:spPr>
          <a:xfrm>
            <a:off x="252274" y="825622"/>
            <a:ext cx="8639451" cy="36132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49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75774" y="1315600"/>
            <a:ext cx="5126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Serie de </a:t>
            </a:r>
            <a:r>
              <a:rPr lang="en-US" sz="2800" dirty="0" err="1"/>
              <a:t>talleres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Básicos</a:t>
            </a:r>
            <a:r>
              <a:rPr lang="en-US" sz="2800" dirty="0"/>
              <a:t> (</a:t>
            </a: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serie</a:t>
            </a:r>
            <a:r>
              <a:rPr lang="en-US" sz="2800" dirty="0"/>
              <a:t> de 5 </a:t>
            </a:r>
            <a:r>
              <a:rPr lang="en-US" sz="2800" dirty="0" err="1"/>
              <a:t>talleres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Avanzados</a:t>
            </a:r>
            <a:r>
              <a:rPr lang="en-US" sz="2800" b="1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Análisis</a:t>
            </a:r>
            <a:r>
              <a:rPr lang="en-US" sz="2800" b="1" dirty="0"/>
              <a:t> de </a:t>
            </a:r>
            <a:r>
              <a:rPr lang="en-US" sz="2800" b="1" dirty="0" err="1"/>
              <a:t>datos</a:t>
            </a:r>
            <a:r>
              <a:rPr lang="en-US" sz="2800" b="1" dirty="0"/>
              <a:t> (</a:t>
            </a:r>
            <a:r>
              <a:rPr lang="en-US" sz="2800" b="1" dirty="0" err="1"/>
              <a:t>estadística</a:t>
            </a:r>
            <a:r>
              <a:rPr lang="en-US" sz="2800" b="1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aplicados</a:t>
            </a:r>
            <a:r>
              <a:rPr lang="en-US" sz="2800" dirty="0"/>
              <a:t> a la </a:t>
            </a:r>
            <a:r>
              <a:rPr lang="en-US" sz="2800" dirty="0" err="1"/>
              <a:t>conservación</a:t>
            </a:r>
            <a:r>
              <a:rPr lang="en-US" sz="2800" dirty="0"/>
              <a:t> de la </a:t>
            </a:r>
            <a:r>
              <a:rPr lang="en-US" sz="2800" dirty="0" err="1"/>
              <a:t>biodiversidad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Módulos</a:t>
            </a:r>
            <a:r>
              <a:rPr lang="en-US" sz="2800" dirty="0"/>
              <a:t> </a:t>
            </a:r>
            <a:r>
              <a:rPr lang="en-US" sz="2800" dirty="0" err="1"/>
              <a:t>especializados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3D8AD-C2F1-4CD4-A07D-2D78C78256B7}"/>
              </a:ext>
            </a:extLst>
          </p:cNvPr>
          <p:cNvSpPr txBox="1"/>
          <p:nvPr/>
        </p:nvSpPr>
        <p:spPr>
          <a:xfrm>
            <a:off x="5601810" y="1775535"/>
            <a:ext cx="306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/>
              <a:t>Introducción</a:t>
            </a:r>
            <a:r>
              <a:rPr lang="en-US" sz="2400" b="1" dirty="0"/>
              <a:t> el </a:t>
            </a:r>
            <a:r>
              <a:rPr lang="en-US" sz="2400" b="1" dirty="0" err="1"/>
              <a:t>pensamiento</a:t>
            </a:r>
            <a:r>
              <a:rPr lang="en-US" sz="2400" b="1" dirty="0"/>
              <a:t> </a:t>
            </a:r>
            <a:r>
              <a:rPr lang="en-US" sz="2400" b="1" dirty="0" err="1"/>
              <a:t>estadítico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Modelos</a:t>
            </a:r>
            <a:r>
              <a:rPr lang="en-US" sz="2400" b="1" dirty="0"/>
              <a:t> </a:t>
            </a:r>
            <a:r>
              <a:rPr lang="en-US" sz="2400" b="1" dirty="0" err="1"/>
              <a:t>lineares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Modelos</a:t>
            </a:r>
            <a:r>
              <a:rPr lang="en-US" sz="2400" b="1" dirty="0"/>
              <a:t> </a:t>
            </a:r>
            <a:r>
              <a:rPr lang="en-US" sz="2400" b="1" dirty="0" err="1"/>
              <a:t>mixtos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Modelos</a:t>
            </a:r>
            <a:r>
              <a:rPr lang="en-US" sz="2400" b="1" dirty="0"/>
              <a:t> </a:t>
            </a:r>
            <a:r>
              <a:rPr lang="en-US" sz="2400" b="1" dirty="0" err="1"/>
              <a:t>additivos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Análisis</a:t>
            </a:r>
            <a:r>
              <a:rPr lang="en-US" sz="2400" b="1" dirty="0"/>
              <a:t> </a:t>
            </a:r>
            <a:r>
              <a:rPr lang="en-US" sz="2400" b="1" dirty="0" err="1"/>
              <a:t>multivariado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7655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A343A-996F-4834-B692-24E9ACAE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12848" r="11165" b="4649"/>
          <a:stretch/>
        </p:blipFill>
        <p:spPr>
          <a:xfrm>
            <a:off x="745723" y="514905"/>
            <a:ext cx="7190913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3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F9D8B9-A8B4-4259-AAFD-A740D8065860}"/>
              </a:ext>
            </a:extLst>
          </p:cNvPr>
          <p:cNvSpPr txBox="1"/>
          <p:nvPr/>
        </p:nvSpPr>
        <p:spPr>
          <a:xfrm>
            <a:off x="1811045" y="648070"/>
            <a:ext cx="24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í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24AAA-4CA8-4134-9224-3A4FD2E85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11" b="4649"/>
          <a:stretch/>
        </p:blipFill>
        <p:spPr>
          <a:xfrm>
            <a:off x="0" y="1562470"/>
            <a:ext cx="9144000" cy="41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38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32F74-C088-4490-91D8-A88457488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4" t="12676" r="2039" b="14142"/>
          <a:stretch/>
        </p:blipFill>
        <p:spPr>
          <a:xfrm>
            <a:off x="301841" y="1038688"/>
            <a:ext cx="8682361" cy="401015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221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EABD-1DB4-4293-A0F2-DD0FFE717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1" t="12330" r="12135" b="4477"/>
          <a:stretch/>
        </p:blipFill>
        <p:spPr>
          <a:xfrm>
            <a:off x="399496" y="1089734"/>
            <a:ext cx="7687546" cy="46785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392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0B432D-67A0-4C0B-8EB7-BDCEE2F64C6B}"/>
              </a:ext>
            </a:extLst>
          </p:cNvPr>
          <p:cNvGrpSpPr/>
          <p:nvPr/>
        </p:nvGrpSpPr>
        <p:grpSpPr>
          <a:xfrm>
            <a:off x="142043" y="186431"/>
            <a:ext cx="8859914" cy="6090082"/>
            <a:chOff x="142043" y="186431"/>
            <a:chExt cx="8859914" cy="6090082"/>
          </a:xfrm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458295-5F8B-4B5A-86B4-673F097AF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37" t="14401" r="6832" b="7584"/>
            <a:stretch/>
          </p:blipFill>
          <p:spPr>
            <a:xfrm>
              <a:off x="4543619" y="3142695"/>
              <a:ext cx="4458338" cy="3133818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0E95BA-7042-4B83-8D9F-44AD28320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3" t="12675" r="1553" b="29849"/>
            <a:stretch/>
          </p:blipFill>
          <p:spPr>
            <a:xfrm>
              <a:off x="142043" y="186431"/>
              <a:ext cx="8859914" cy="2956264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41376F-920B-4840-A779-F995020BC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6" t="26483" r="8026" b="9483"/>
            <a:stretch/>
          </p:blipFill>
          <p:spPr>
            <a:xfrm>
              <a:off x="142044" y="3364637"/>
              <a:ext cx="4401575" cy="1846556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</p:grpSp>
    </p:spTree>
    <p:extLst>
      <p:ext uri="{BB962C8B-B14F-4D97-AF65-F5344CB8AC3E}">
        <p14:creationId xmlns:p14="http://schemas.microsoft.com/office/powerpoint/2010/main" val="2748417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EA4ED-33F3-4787-B414-6B489B2AE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t="11640" r="4078" b="7756"/>
          <a:stretch/>
        </p:blipFill>
        <p:spPr>
          <a:xfrm>
            <a:off x="79898" y="1038688"/>
            <a:ext cx="8951429" cy="426128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610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2423-C2C2-4F71-819E-789C0C65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AF3557C-1725-497B-AAFF-7CEF152E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68955"/>
            <a:ext cx="3779557" cy="3045259"/>
          </a:xfr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6934552-0A9A-4A72-9724-436C6B2B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22" y="4743663"/>
            <a:ext cx="5153941" cy="149076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864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E896A6-2138-4DC2-B1F3-907D9ADEACBD}"/>
              </a:ext>
            </a:extLst>
          </p:cNvPr>
          <p:cNvSpPr/>
          <p:nvPr/>
        </p:nvSpPr>
        <p:spPr>
          <a:xfrm>
            <a:off x="1624614" y="1455938"/>
            <a:ext cx="1535836" cy="6391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Genética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458A29-C7D9-4A9C-959D-7DE96B0706B0}"/>
              </a:ext>
            </a:extLst>
          </p:cNvPr>
          <p:cNvSpPr/>
          <p:nvPr/>
        </p:nvSpPr>
        <p:spPr>
          <a:xfrm>
            <a:off x="1624613" y="2362940"/>
            <a:ext cx="1535835" cy="6391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Poblaciones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51EB14-7F87-41A0-B4ED-D16F6203DBD6}"/>
              </a:ext>
            </a:extLst>
          </p:cNvPr>
          <p:cNvSpPr/>
          <p:nvPr/>
        </p:nvSpPr>
        <p:spPr>
          <a:xfrm>
            <a:off x="1624613" y="3281779"/>
            <a:ext cx="1535835" cy="6391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Comunidades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B1B025-19FC-4A99-B22B-9CD628D9FFC1}"/>
              </a:ext>
            </a:extLst>
          </p:cNvPr>
          <p:cNvSpPr/>
          <p:nvPr/>
        </p:nvSpPr>
        <p:spPr>
          <a:xfrm>
            <a:off x="1624613" y="4443275"/>
            <a:ext cx="1535835" cy="6391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Ecosistemas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5DFE9A-8995-4B31-B90A-115E2AC62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1" t="18543" r="48350" b="6576"/>
          <a:stretch/>
        </p:blipFill>
        <p:spPr>
          <a:xfrm>
            <a:off x="1518081" y="255603"/>
            <a:ext cx="6480700" cy="6346793"/>
          </a:xfrm>
          <a:prstGeom prst="rect">
            <a:avLst/>
          </a:prstGeom>
          <a:ln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75774" y="1315600"/>
            <a:ext cx="5126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Serie de </a:t>
            </a:r>
            <a:r>
              <a:rPr lang="en-US" sz="2800" dirty="0" err="1"/>
              <a:t>talleres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Básicos</a:t>
            </a:r>
            <a:r>
              <a:rPr lang="en-US" sz="2800" dirty="0"/>
              <a:t> (</a:t>
            </a: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serie</a:t>
            </a:r>
            <a:r>
              <a:rPr lang="en-US" sz="2800" dirty="0"/>
              <a:t> de 5 </a:t>
            </a:r>
            <a:r>
              <a:rPr lang="en-US" sz="2800" dirty="0" err="1"/>
              <a:t>talleres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Avanzados</a:t>
            </a:r>
            <a:r>
              <a:rPr lang="en-US" sz="2800" b="1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(</a:t>
            </a:r>
            <a:r>
              <a:rPr lang="en-US" sz="2800" dirty="0" err="1"/>
              <a:t>estadística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Métodos</a:t>
            </a:r>
            <a:r>
              <a:rPr lang="en-US" sz="2800" b="1" dirty="0"/>
              <a:t> </a:t>
            </a:r>
            <a:r>
              <a:rPr lang="en-US" sz="2800" b="1" dirty="0" err="1"/>
              <a:t>aplicados</a:t>
            </a:r>
            <a:r>
              <a:rPr lang="en-US" sz="2800" b="1" dirty="0"/>
              <a:t> a la </a:t>
            </a:r>
            <a:r>
              <a:rPr lang="en-US" sz="2800" b="1" dirty="0" err="1"/>
              <a:t>conservación</a:t>
            </a:r>
            <a:r>
              <a:rPr lang="en-US" sz="2800" b="1" dirty="0"/>
              <a:t> de la </a:t>
            </a:r>
            <a:r>
              <a:rPr lang="en-US" sz="2800" b="1" dirty="0" err="1"/>
              <a:t>biodiversidad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Módulos</a:t>
            </a:r>
            <a:r>
              <a:rPr lang="en-US" sz="2800" dirty="0"/>
              <a:t> </a:t>
            </a:r>
            <a:r>
              <a:rPr lang="en-US" sz="2800" dirty="0" err="1"/>
              <a:t>especializados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3D8AD-C2F1-4CD4-A07D-2D78C78256B7}"/>
              </a:ext>
            </a:extLst>
          </p:cNvPr>
          <p:cNvSpPr txBox="1"/>
          <p:nvPr/>
        </p:nvSpPr>
        <p:spPr>
          <a:xfrm>
            <a:off x="5601810" y="1775535"/>
            <a:ext cx="3066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/>
              <a:t>Análisis</a:t>
            </a:r>
            <a:r>
              <a:rPr lang="en-US" sz="2400" b="1" dirty="0"/>
              <a:t> </a:t>
            </a:r>
            <a:r>
              <a:rPr lang="en-US" sz="2400" b="1" dirty="0" err="1"/>
              <a:t>espaciales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Planeación</a:t>
            </a:r>
            <a:r>
              <a:rPr lang="en-US" sz="2400" b="1" dirty="0"/>
              <a:t>, </a:t>
            </a:r>
            <a:r>
              <a:rPr lang="en-US" sz="2400" b="1" dirty="0" err="1"/>
              <a:t>priorización</a:t>
            </a:r>
            <a:r>
              <a:rPr lang="en-US" sz="2400" b="1" dirty="0"/>
              <a:t> y decisions </a:t>
            </a:r>
            <a:r>
              <a:rPr lang="en-US" sz="2400" b="1" dirty="0" err="1"/>
              <a:t>en</a:t>
            </a:r>
            <a:r>
              <a:rPr lang="en-US" sz="2400" b="1" dirty="0"/>
              <a:t> </a:t>
            </a:r>
            <a:r>
              <a:rPr lang="en-US" sz="2400" b="1" dirty="0" err="1"/>
              <a:t>conservación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Delimitando</a:t>
            </a:r>
            <a:r>
              <a:rPr lang="en-US" sz="2400" b="1" dirty="0"/>
              <a:t> regions </a:t>
            </a:r>
            <a:r>
              <a:rPr lang="en-US" sz="2400" b="1" dirty="0" err="1"/>
              <a:t>biogeográficas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/>
              <a:t>Y </a:t>
            </a:r>
            <a:r>
              <a:rPr lang="en-US" sz="2400" b="1" dirty="0" err="1"/>
              <a:t>más</a:t>
            </a:r>
            <a:r>
              <a:rPr lang="en-US" sz="2400" b="1" dirty="0"/>
              <a:t>..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61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EEEB-C075-4F6F-9D9C-678BDAD6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564" y="155723"/>
            <a:ext cx="6225455" cy="573951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lo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ofrecer</a:t>
            </a:r>
            <a:r>
              <a:rPr lang="en-US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74963-4CA0-442D-AD67-BD59773E8DB9}"/>
              </a:ext>
            </a:extLst>
          </p:cNvPr>
          <p:cNvSpPr txBox="1"/>
          <p:nvPr/>
        </p:nvSpPr>
        <p:spPr>
          <a:xfrm>
            <a:off x="475774" y="1315600"/>
            <a:ext cx="5126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Serie de </a:t>
            </a:r>
            <a:r>
              <a:rPr lang="en-US" sz="2800" dirty="0" err="1"/>
              <a:t>talleres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Básicos</a:t>
            </a:r>
            <a:r>
              <a:rPr lang="en-US" sz="2800" dirty="0"/>
              <a:t> (</a:t>
            </a: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serie</a:t>
            </a:r>
            <a:r>
              <a:rPr lang="en-US" sz="2800" dirty="0"/>
              <a:t> de 5 </a:t>
            </a:r>
            <a:r>
              <a:rPr lang="en-US" sz="2800" dirty="0" err="1"/>
              <a:t>talleres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Avanzados</a:t>
            </a:r>
            <a:r>
              <a:rPr lang="en-US" sz="2800" b="1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(</a:t>
            </a:r>
            <a:r>
              <a:rPr lang="en-US" sz="2800" dirty="0" err="1"/>
              <a:t>estadística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aplicados</a:t>
            </a:r>
            <a:r>
              <a:rPr lang="en-US" sz="2800" dirty="0"/>
              <a:t> a la </a:t>
            </a:r>
            <a:r>
              <a:rPr lang="en-US" sz="2800" dirty="0" err="1"/>
              <a:t>conservación</a:t>
            </a:r>
            <a:r>
              <a:rPr lang="en-US" sz="2800" dirty="0"/>
              <a:t> de la </a:t>
            </a:r>
            <a:r>
              <a:rPr lang="en-US" sz="2800" dirty="0" err="1"/>
              <a:t>biodiversidad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Módulos</a:t>
            </a:r>
            <a:r>
              <a:rPr lang="en-US" sz="2800" b="1" dirty="0"/>
              <a:t> </a:t>
            </a:r>
            <a:r>
              <a:rPr lang="en-US" sz="2800" b="1" dirty="0" err="1"/>
              <a:t>especializados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3D8AD-C2F1-4CD4-A07D-2D78C78256B7}"/>
              </a:ext>
            </a:extLst>
          </p:cNvPr>
          <p:cNvSpPr txBox="1"/>
          <p:nvPr/>
        </p:nvSpPr>
        <p:spPr>
          <a:xfrm>
            <a:off x="5601810" y="1775535"/>
            <a:ext cx="3066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err="1"/>
              <a:t>Trabajo</a:t>
            </a:r>
            <a:r>
              <a:rPr lang="en-US" sz="2400" b="1" dirty="0"/>
              <a:t> </a:t>
            </a:r>
            <a:r>
              <a:rPr lang="en-US" sz="2400" b="1" dirty="0" err="1"/>
              <a:t>colaborativo</a:t>
            </a:r>
            <a:r>
              <a:rPr lang="en-US" sz="2400" b="1" dirty="0"/>
              <a:t> (git, </a:t>
            </a:r>
            <a:r>
              <a:rPr lang="en-US" sz="2400" b="1" dirty="0" err="1"/>
              <a:t>github</a:t>
            </a:r>
            <a:r>
              <a:rPr lang="en-US" sz="2400" b="1" dirty="0"/>
              <a:t>)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Visualización</a:t>
            </a:r>
            <a:r>
              <a:rPr lang="en-US" sz="2400" b="1" dirty="0"/>
              <a:t> 9Markdown, Shiny)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Introducción</a:t>
            </a:r>
            <a:r>
              <a:rPr lang="en-US" sz="2400" b="1" dirty="0"/>
              <a:t> a la </a:t>
            </a:r>
            <a:r>
              <a:rPr lang="en-US" sz="2400" b="1" dirty="0" err="1"/>
              <a:t>genética</a:t>
            </a:r>
            <a:r>
              <a:rPr lang="en-US" sz="2400" b="1" dirty="0"/>
              <a:t> de la </a:t>
            </a:r>
            <a:r>
              <a:rPr lang="en-US" sz="2400" b="1" dirty="0" err="1"/>
              <a:t>conservación</a:t>
            </a:r>
            <a:endParaRPr lang="en-US" sz="2400" b="1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381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20702</TotalTime>
  <Words>997</Words>
  <Application>Microsoft Office PowerPoint</Application>
  <PresentationFormat>On-screen Show (4:3)</PresentationFormat>
  <Paragraphs>197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Arial Narrow</vt:lpstr>
      <vt:lpstr>Book Antiqua</vt:lpstr>
      <vt:lpstr>Calibri</vt:lpstr>
      <vt:lpstr>Calibri Light</vt:lpstr>
      <vt:lpstr>Office Theme</vt:lpstr>
      <vt:lpstr>Ecodiversa Tropical es una organización sin animo de lucro (ONG) dedicada a la conservación de la biodiversidad </vt:lpstr>
      <vt:lpstr>Programa de liderazgo </vt:lpstr>
      <vt:lpstr>PowerPoint Presentation</vt:lpstr>
      <vt:lpstr>Programa de liderazgo </vt:lpstr>
      <vt:lpstr>Dirigido a </vt:lpstr>
      <vt:lpstr>Qué es lo queremos ofrecer?</vt:lpstr>
      <vt:lpstr>Qué es lo queremos ofrecer?</vt:lpstr>
      <vt:lpstr>Qué es lo queremos ofrecer?</vt:lpstr>
      <vt:lpstr>Qué es lo queremos ofrecer?</vt:lpstr>
      <vt:lpstr>Qué es lo queremos ofrecer?</vt:lpstr>
      <vt:lpstr>Qué es lo queremos ofrecer?</vt:lpstr>
      <vt:lpstr>El equipo de Trabajo</vt:lpstr>
      <vt:lpstr>Colaboración</vt:lpstr>
      <vt:lpstr>Por qué es importante el desarrollo de habilidades computacionales y analíticas para el manejo y análisis de datos?</vt:lpstr>
      <vt:lpstr>Por qué es importante el desarrollo de habilidades computacionales y analíticas para el manejo y análisis de datos?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 qué es importante el desarrollo de habilidades computacionales y analíticas para el manejo y análisis de datos?</vt:lpstr>
      <vt:lpstr>Por qué es importante el desarrollo de habilidades computacionales y analíticas para el manejo y análisis de datos?</vt:lpstr>
      <vt:lpstr>PowerPoint Presentation</vt:lpstr>
      <vt:lpstr>Por qué es importante el desarrollo de habilidades computacionales y analíticas para el manejo y análisis de datos?</vt:lpstr>
      <vt:lpstr>PowerPoint Presentation</vt:lpstr>
      <vt:lpstr>PowerPoint Presentation</vt:lpstr>
      <vt:lpstr>Por qué es importante el desarrollo de habilidades computacionales y analíticas para el manejo y análisis de datos?</vt:lpstr>
      <vt:lpstr>PowerPoint Presentation</vt:lpstr>
      <vt:lpstr>PowerPoint Presentation</vt:lpstr>
      <vt:lpstr>Por qué es importante el desarrollo de habilidades computacionales y analíticas para el manejo y análisis de datos?</vt:lpstr>
      <vt:lpstr>PowerPoint Presentation</vt:lpstr>
      <vt:lpstr>Por qué es importante el desarrollo de habilidades computacionales y analíticas para el manejo y análisis de datos?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Ecodiversa Tropical es una organzición sin animo de lucro de dicada a la proteccion de la biodiversidad</dc:title>
  <dc:creator>Juan zuloaga</dc:creator>
  <cp:lastModifiedBy>Juan zuloaga</cp:lastModifiedBy>
  <cp:revision>46</cp:revision>
  <dcterms:created xsi:type="dcterms:W3CDTF">2021-04-10T22:40:57Z</dcterms:created>
  <dcterms:modified xsi:type="dcterms:W3CDTF">2022-01-14T17:54:14Z</dcterms:modified>
</cp:coreProperties>
</file>